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9"/>
  </p:notesMasterIdLst>
  <p:sldIdLst>
    <p:sldId id="256" r:id="rId2"/>
    <p:sldId id="257" r:id="rId3"/>
    <p:sldId id="259" r:id="rId4"/>
    <p:sldId id="258" r:id="rId5"/>
    <p:sldId id="260" r:id="rId6"/>
    <p:sldId id="261" r:id="rId7"/>
    <p:sldId id="262" r:id="rId8"/>
    <p:sldId id="275" r:id="rId9"/>
    <p:sldId id="266" r:id="rId10"/>
    <p:sldId id="272" r:id="rId11"/>
    <p:sldId id="267" r:id="rId12"/>
    <p:sldId id="273" r:id="rId13"/>
    <p:sldId id="268" r:id="rId14"/>
    <p:sldId id="271" r:id="rId15"/>
    <p:sldId id="269" r:id="rId16"/>
    <p:sldId id="270"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80AD5C-80A8-45DE-A8E8-1E5273AC19E6}"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IN"/>
        </a:p>
      </dgm:t>
    </dgm:pt>
    <dgm:pt modelId="{827C5D73-4AF7-456D-8ADC-DCB5602E13DB}">
      <dgm:prSet phldrT="[Text]"/>
      <dgm:spPr/>
      <dgm:t>
        <a:bodyPr/>
        <a:lstStyle/>
        <a:p>
          <a:r>
            <a:rPr lang="en-IN" dirty="0"/>
            <a:t>Why sell stressed loans?</a:t>
          </a:r>
        </a:p>
      </dgm:t>
    </dgm:pt>
    <dgm:pt modelId="{E2BFD2E1-4EA4-4CEA-9AF7-C482922ABB35}" type="parTrans" cxnId="{319C6747-1B05-4A17-A79E-631E717DC3FE}">
      <dgm:prSet/>
      <dgm:spPr/>
      <dgm:t>
        <a:bodyPr/>
        <a:lstStyle/>
        <a:p>
          <a:endParaRPr lang="en-IN"/>
        </a:p>
      </dgm:t>
    </dgm:pt>
    <dgm:pt modelId="{DE7F7BFE-0CE8-419F-B7D0-1DBE0432C4E2}" type="sibTrans" cxnId="{319C6747-1B05-4A17-A79E-631E717DC3FE}">
      <dgm:prSet/>
      <dgm:spPr/>
      <dgm:t>
        <a:bodyPr/>
        <a:lstStyle/>
        <a:p>
          <a:endParaRPr lang="en-IN"/>
        </a:p>
      </dgm:t>
    </dgm:pt>
    <dgm:pt modelId="{C0651307-5D41-4CCF-BFFC-A7CABDDABF7B}">
      <dgm:prSet phldrT="[Text]"/>
      <dgm:spPr/>
      <dgm:t>
        <a:bodyPr/>
        <a:lstStyle/>
        <a:p>
          <a:r>
            <a:rPr lang="en-IN" dirty="0"/>
            <a:t>Rebalancing Exposures</a:t>
          </a:r>
        </a:p>
      </dgm:t>
    </dgm:pt>
    <dgm:pt modelId="{9C2CAF25-BAA4-440E-BC1B-4AC8E14DA5A9}" type="parTrans" cxnId="{5A3F955F-3F5C-4089-9B16-B53A66219C49}">
      <dgm:prSet/>
      <dgm:spPr/>
      <dgm:t>
        <a:bodyPr/>
        <a:lstStyle/>
        <a:p>
          <a:endParaRPr lang="en-IN"/>
        </a:p>
      </dgm:t>
    </dgm:pt>
    <dgm:pt modelId="{03883330-80DF-4E17-B07E-387731E0F18B}" type="sibTrans" cxnId="{5A3F955F-3F5C-4089-9B16-B53A66219C49}">
      <dgm:prSet/>
      <dgm:spPr/>
      <dgm:t>
        <a:bodyPr/>
        <a:lstStyle/>
        <a:p>
          <a:endParaRPr lang="en-IN"/>
        </a:p>
      </dgm:t>
    </dgm:pt>
    <dgm:pt modelId="{3A9BCF77-B3E7-4960-8950-D7403C4B9BBD}">
      <dgm:prSet phldrT="[Text]"/>
      <dgm:spPr/>
      <dgm:t>
        <a:bodyPr/>
        <a:lstStyle/>
        <a:p>
          <a:r>
            <a:rPr lang="en-IN" dirty="0"/>
            <a:t>Strategic Sales</a:t>
          </a:r>
        </a:p>
      </dgm:t>
    </dgm:pt>
    <dgm:pt modelId="{95C94C9E-C82B-4A2E-8A95-390FF5C374BD}" type="parTrans" cxnId="{1E6E0413-086F-4D6B-A7D4-609C32A2ED35}">
      <dgm:prSet/>
      <dgm:spPr/>
      <dgm:t>
        <a:bodyPr/>
        <a:lstStyle/>
        <a:p>
          <a:endParaRPr lang="en-IN"/>
        </a:p>
      </dgm:t>
    </dgm:pt>
    <dgm:pt modelId="{6A794D1C-F5A1-4FB8-88D2-ED2471053408}" type="sibTrans" cxnId="{1E6E0413-086F-4D6B-A7D4-609C32A2ED35}">
      <dgm:prSet/>
      <dgm:spPr/>
      <dgm:t>
        <a:bodyPr/>
        <a:lstStyle/>
        <a:p>
          <a:endParaRPr lang="en-IN"/>
        </a:p>
      </dgm:t>
    </dgm:pt>
    <dgm:pt modelId="{65A3EB1F-B8CE-4A1E-8C1B-D4110D88951F}">
      <dgm:prSet phldrT="[Text]"/>
      <dgm:spPr/>
      <dgm:t>
        <a:bodyPr/>
        <a:lstStyle/>
        <a:p>
          <a:r>
            <a:rPr lang="en-IN" dirty="0"/>
            <a:t>Crystallising losses</a:t>
          </a:r>
        </a:p>
      </dgm:t>
    </dgm:pt>
    <dgm:pt modelId="{070C4D78-9CFF-4519-AEE3-759D5213D1E7}" type="parTrans" cxnId="{8ACEB3EB-E38E-46EB-BC67-A50D88E1B6E4}">
      <dgm:prSet/>
      <dgm:spPr/>
      <dgm:t>
        <a:bodyPr/>
        <a:lstStyle/>
        <a:p>
          <a:endParaRPr lang="en-IN"/>
        </a:p>
      </dgm:t>
    </dgm:pt>
    <dgm:pt modelId="{98C4EC79-CD79-4C94-ADE3-691AF7B6EA23}" type="sibTrans" cxnId="{8ACEB3EB-E38E-46EB-BC67-A50D88E1B6E4}">
      <dgm:prSet/>
      <dgm:spPr/>
      <dgm:t>
        <a:bodyPr/>
        <a:lstStyle/>
        <a:p>
          <a:endParaRPr lang="en-IN"/>
        </a:p>
      </dgm:t>
    </dgm:pt>
    <dgm:pt modelId="{57B1B356-40A1-49C0-A156-99CCE78ECE46}">
      <dgm:prSet phldrT="[Text]"/>
      <dgm:spPr/>
      <dgm:t>
        <a:bodyPr/>
        <a:lstStyle/>
        <a:p>
          <a:r>
            <a:rPr lang="en-IN" dirty="0"/>
            <a:t>Accounting motives</a:t>
          </a:r>
        </a:p>
      </dgm:t>
    </dgm:pt>
    <dgm:pt modelId="{A318FE51-A69F-4D47-A3F8-B10906559392}" type="parTrans" cxnId="{80F84407-7663-4DF6-8A61-CC9A4ADEB5C0}">
      <dgm:prSet/>
      <dgm:spPr/>
      <dgm:t>
        <a:bodyPr/>
        <a:lstStyle/>
        <a:p>
          <a:endParaRPr lang="en-IN"/>
        </a:p>
      </dgm:t>
    </dgm:pt>
    <dgm:pt modelId="{0523B340-F0A1-4E95-B0BE-E5D0DB887C0E}" type="sibTrans" cxnId="{80F84407-7663-4DF6-8A61-CC9A4ADEB5C0}">
      <dgm:prSet/>
      <dgm:spPr/>
      <dgm:t>
        <a:bodyPr/>
        <a:lstStyle/>
        <a:p>
          <a:endParaRPr lang="en-IN"/>
        </a:p>
      </dgm:t>
    </dgm:pt>
    <dgm:pt modelId="{7B6BDDAC-AB44-4E3E-9F25-0AF385DEF490}">
      <dgm:prSet phldrT="[Text]"/>
      <dgm:spPr/>
      <dgm:t>
        <a:bodyPr/>
        <a:lstStyle/>
        <a:p>
          <a:r>
            <a:rPr lang="en-IN" dirty="0"/>
            <a:t>Focus on core competencies</a:t>
          </a:r>
        </a:p>
      </dgm:t>
    </dgm:pt>
    <dgm:pt modelId="{B7AD5159-1174-4552-A1CD-CCBA381479F0}" type="parTrans" cxnId="{3BDE9155-F2CA-48BF-A7F1-D6E77D606BDF}">
      <dgm:prSet/>
      <dgm:spPr/>
      <dgm:t>
        <a:bodyPr/>
        <a:lstStyle/>
        <a:p>
          <a:endParaRPr lang="en-IN"/>
        </a:p>
      </dgm:t>
    </dgm:pt>
    <dgm:pt modelId="{963C973D-9FC3-4A6E-8299-DA886A8FFB12}" type="sibTrans" cxnId="{3BDE9155-F2CA-48BF-A7F1-D6E77D606BDF}">
      <dgm:prSet/>
      <dgm:spPr/>
      <dgm:t>
        <a:bodyPr/>
        <a:lstStyle/>
        <a:p>
          <a:endParaRPr lang="en-IN"/>
        </a:p>
      </dgm:t>
    </dgm:pt>
    <dgm:pt modelId="{F34449A9-13D4-4BAD-BD6A-8E16CD8A9373}">
      <dgm:prSet phldrT="[Text]"/>
      <dgm:spPr/>
      <dgm:t>
        <a:bodyPr/>
        <a:lstStyle/>
        <a:p>
          <a:r>
            <a:rPr lang="en-IN" dirty="0"/>
            <a:t>Liquidity Management</a:t>
          </a:r>
        </a:p>
      </dgm:t>
    </dgm:pt>
    <dgm:pt modelId="{F21341A8-E105-4903-B483-3BD8373F6650}" type="parTrans" cxnId="{CE57F341-0C46-41F1-81BD-7A640412A578}">
      <dgm:prSet/>
      <dgm:spPr/>
      <dgm:t>
        <a:bodyPr/>
        <a:lstStyle/>
        <a:p>
          <a:endParaRPr lang="en-IN"/>
        </a:p>
      </dgm:t>
    </dgm:pt>
    <dgm:pt modelId="{B16FAF5E-93CF-4CD9-A20B-B901EC006103}" type="sibTrans" cxnId="{CE57F341-0C46-41F1-81BD-7A640412A578}">
      <dgm:prSet/>
      <dgm:spPr/>
      <dgm:t>
        <a:bodyPr/>
        <a:lstStyle/>
        <a:p>
          <a:endParaRPr lang="en-IN"/>
        </a:p>
      </dgm:t>
    </dgm:pt>
    <dgm:pt modelId="{DF93C80C-8629-4C56-9720-A901327342E0}" type="pres">
      <dgm:prSet presAssocID="{4B80AD5C-80A8-45DE-A8E8-1E5273AC19E6}" presName="Name0" presStyleCnt="0">
        <dgm:presLayoutVars>
          <dgm:chMax val="1"/>
          <dgm:chPref val="1"/>
          <dgm:dir/>
          <dgm:animOne val="branch"/>
          <dgm:animLvl val="lvl"/>
        </dgm:presLayoutVars>
      </dgm:prSet>
      <dgm:spPr/>
    </dgm:pt>
    <dgm:pt modelId="{C0541540-4ABD-4895-88DF-8018DD847CBC}" type="pres">
      <dgm:prSet presAssocID="{827C5D73-4AF7-456D-8ADC-DCB5602E13DB}" presName="Parent" presStyleLbl="node0" presStyleIdx="0" presStyleCnt="1">
        <dgm:presLayoutVars>
          <dgm:chMax val="6"/>
          <dgm:chPref val="6"/>
        </dgm:presLayoutVars>
      </dgm:prSet>
      <dgm:spPr/>
    </dgm:pt>
    <dgm:pt modelId="{F4A72334-81BF-4A8A-8174-AE3048F9AA9F}" type="pres">
      <dgm:prSet presAssocID="{C0651307-5D41-4CCF-BFFC-A7CABDDABF7B}" presName="Accent1" presStyleCnt="0"/>
      <dgm:spPr/>
    </dgm:pt>
    <dgm:pt modelId="{3A199FC6-BF44-4D28-AAFB-AFC129E07A2A}" type="pres">
      <dgm:prSet presAssocID="{C0651307-5D41-4CCF-BFFC-A7CABDDABF7B}" presName="Accent" presStyleLbl="bgShp" presStyleIdx="0" presStyleCnt="6"/>
      <dgm:spPr/>
    </dgm:pt>
    <dgm:pt modelId="{386679F8-EAD6-461F-B498-4B72EABCA363}" type="pres">
      <dgm:prSet presAssocID="{C0651307-5D41-4CCF-BFFC-A7CABDDABF7B}" presName="Child1" presStyleLbl="node1" presStyleIdx="0" presStyleCnt="6">
        <dgm:presLayoutVars>
          <dgm:chMax val="0"/>
          <dgm:chPref val="0"/>
          <dgm:bulletEnabled val="1"/>
        </dgm:presLayoutVars>
      </dgm:prSet>
      <dgm:spPr/>
    </dgm:pt>
    <dgm:pt modelId="{14FA8F8C-7A29-4740-BA92-056701D0F306}" type="pres">
      <dgm:prSet presAssocID="{3A9BCF77-B3E7-4960-8950-D7403C4B9BBD}" presName="Accent2" presStyleCnt="0"/>
      <dgm:spPr/>
    </dgm:pt>
    <dgm:pt modelId="{47430EBE-EE1B-4476-9DBF-1074C8776622}" type="pres">
      <dgm:prSet presAssocID="{3A9BCF77-B3E7-4960-8950-D7403C4B9BBD}" presName="Accent" presStyleLbl="bgShp" presStyleIdx="1" presStyleCnt="6"/>
      <dgm:spPr/>
    </dgm:pt>
    <dgm:pt modelId="{A95573E8-3E1A-44DC-BAFA-E35C8AE1476A}" type="pres">
      <dgm:prSet presAssocID="{3A9BCF77-B3E7-4960-8950-D7403C4B9BBD}" presName="Child2" presStyleLbl="node1" presStyleIdx="1" presStyleCnt="6">
        <dgm:presLayoutVars>
          <dgm:chMax val="0"/>
          <dgm:chPref val="0"/>
          <dgm:bulletEnabled val="1"/>
        </dgm:presLayoutVars>
      </dgm:prSet>
      <dgm:spPr/>
    </dgm:pt>
    <dgm:pt modelId="{B2C4807A-D1CB-42A0-B7D8-D73B2CAB068D}" type="pres">
      <dgm:prSet presAssocID="{65A3EB1F-B8CE-4A1E-8C1B-D4110D88951F}" presName="Accent3" presStyleCnt="0"/>
      <dgm:spPr/>
    </dgm:pt>
    <dgm:pt modelId="{AAC8B2E0-9DEA-483A-81DB-69E58EC40441}" type="pres">
      <dgm:prSet presAssocID="{65A3EB1F-B8CE-4A1E-8C1B-D4110D88951F}" presName="Accent" presStyleLbl="bgShp" presStyleIdx="2" presStyleCnt="6"/>
      <dgm:spPr/>
    </dgm:pt>
    <dgm:pt modelId="{F13B0D23-0E0A-4553-ACBF-A01C3EB590A6}" type="pres">
      <dgm:prSet presAssocID="{65A3EB1F-B8CE-4A1E-8C1B-D4110D88951F}" presName="Child3" presStyleLbl="node1" presStyleIdx="2" presStyleCnt="6">
        <dgm:presLayoutVars>
          <dgm:chMax val="0"/>
          <dgm:chPref val="0"/>
          <dgm:bulletEnabled val="1"/>
        </dgm:presLayoutVars>
      </dgm:prSet>
      <dgm:spPr/>
    </dgm:pt>
    <dgm:pt modelId="{5CA5FB44-EB5E-47FE-9D60-809E903F8965}" type="pres">
      <dgm:prSet presAssocID="{57B1B356-40A1-49C0-A156-99CCE78ECE46}" presName="Accent4" presStyleCnt="0"/>
      <dgm:spPr/>
    </dgm:pt>
    <dgm:pt modelId="{1632BE3F-4AA2-4B47-94F1-E640159D1D67}" type="pres">
      <dgm:prSet presAssocID="{57B1B356-40A1-49C0-A156-99CCE78ECE46}" presName="Accent" presStyleLbl="bgShp" presStyleIdx="3" presStyleCnt="6"/>
      <dgm:spPr/>
    </dgm:pt>
    <dgm:pt modelId="{EDDE4300-DD47-4A56-B7AD-A6D1F52BA9C1}" type="pres">
      <dgm:prSet presAssocID="{57B1B356-40A1-49C0-A156-99CCE78ECE46}" presName="Child4" presStyleLbl="node1" presStyleIdx="3" presStyleCnt="6">
        <dgm:presLayoutVars>
          <dgm:chMax val="0"/>
          <dgm:chPref val="0"/>
          <dgm:bulletEnabled val="1"/>
        </dgm:presLayoutVars>
      </dgm:prSet>
      <dgm:spPr/>
    </dgm:pt>
    <dgm:pt modelId="{8542D4D6-C9BF-4833-888B-4CB04CA5C963}" type="pres">
      <dgm:prSet presAssocID="{7B6BDDAC-AB44-4E3E-9F25-0AF385DEF490}" presName="Accent5" presStyleCnt="0"/>
      <dgm:spPr/>
    </dgm:pt>
    <dgm:pt modelId="{DFDDF57D-2F1F-4EAE-BD7D-D16B12B2D4D2}" type="pres">
      <dgm:prSet presAssocID="{7B6BDDAC-AB44-4E3E-9F25-0AF385DEF490}" presName="Accent" presStyleLbl="bgShp" presStyleIdx="4" presStyleCnt="6"/>
      <dgm:spPr/>
    </dgm:pt>
    <dgm:pt modelId="{E6D827FD-6F8E-419B-8915-7FA244F7609E}" type="pres">
      <dgm:prSet presAssocID="{7B6BDDAC-AB44-4E3E-9F25-0AF385DEF490}" presName="Child5" presStyleLbl="node1" presStyleIdx="4" presStyleCnt="6">
        <dgm:presLayoutVars>
          <dgm:chMax val="0"/>
          <dgm:chPref val="0"/>
          <dgm:bulletEnabled val="1"/>
        </dgm:presLayoutVars>
      </dgm:prSet>
      <dgm:spPr/>
    </dgm:pt>
    <dgm:pt modelId="{8BC99F76-81D6-4C8A-8559-43EE70E28E2E}" type="pres">
      <dgm:prSet presAssocID="{F34449A9-13D4-4BAD-BD6A-8E16CD8A9373}" presName="Accent6" presStyleCnt="0"/>
      <dgm:spPr/>
    </dgm:pt>
    <dgm:pt modelId="{75E0E5FF-52D0-4B4E-BAC1-3442FC79C575}" type="pres">
      <dgm:prSet presAssocID="{F34449A9-13D4-4BAD-BD6A-8E16CD8A9373}" presName="Accent" presStyleLbl="bgShp" presStyleIdx="5" presStyleCnt="6"/>
      <dgm:spPr/>
    </dgm:pt>
    <dgm:pt modelId="{0ABC9B78-6169-4FAF-9868-5AB3980DB26B}" type="pres">
      <dgm:prSet presAssocID="{F34449A9-13D4-4BAD-BD6A-8E16CD8A9373}" presName="Child6" presStyleLbl="node1" presStyleIdx="5" presStyleCnt="6">
        <dgm:presLayoutVars>
          <dgm:chMax val="0"/>
          <dgm:chPref val="0"/>
          <dgm:bulletEnabled val="1"/>
        </dgm:presLayoutVars>
      </dgm:prSet>
      <dgm:spPr/>
    </dgm:pt>
  </dgm:ptLst>
  <dgm:cxnLst>
    <dgm:cxn modelId="{80F84407-7663-4DF6-8A61-CC9A4ADEB5C0}" srcId="{827C5D73-4AF7-456D-8ADC-DCB5602E13DB}" destId="{57B1B356-40A1-49C0-A156-99CCE78ECE46}" srcOrd="3" destOrd="0" parTransId="{A318FE51-A69F-4D47-A3F8-B10906559392}" sibTransId="{0523B340-F0A1-4E95-B0BE-E5D0DB887C0E}"/>
    <dgm:cxn modelId="{1E6E0413-086F-4D6B-A7D4-609C32A2ED35}" srcId="{827C5D73-4AF7-456D-8ADC-DCB5602E13DB}" destId="{3A9BCF77-B3E7-4960-8950-D7403C4B9BBD}" srcOrd="1" destOrd="0" parTransId="{95C94C9E-C82B-4A2E-8A95-390FF5C374BD}" sibTransId="{6A794D1C-F5A1-4FB8-88D2-ED2471053408}"/>
    <dgm:cxn modelId="{58789E21-410C-4441-BE9E-2A20578F87B8}" type="presOf" srcId="{C0651307-5D41-4CCF-BFFC-A7CABDDABF7B}" destId="{386679F8-EAD6-461F-B498-4B72EABCA363}" srcOrd="0" destOrd="0" presId="urn:microsoft.com/office/officeart/2011/layout/HexagonRadial"/>
    <dgm:cxn modelId="{5A3F955F-3F5C-4089-9B16-B53A66219C49}" srcId="{827C5D73-4AF7-456D-8ADC-DCB5602E13DB}" destId="{C0651307-5D41-4CCF-BFFC-A7CABDDABF7B}" srcOrd="0" destOrd="0" parTransId="{9C2CAF25-BAA4-440E-BC1B-4AC8E14DA5A9}" sibTransId="{03883330-80DF-4E17-B07E-387731E0F18B}"/>
    <dgm:cxn modelId="{CE57F341-0C46-41F1-81BD-7A640412A578}" srcId="{827C5D73-4AF7-456D-8ADC-DCB5602E13DB}" destId="{F34449A9-13D4-4BAD-BD6A-8E16CD8A9373}" srcOrd="5" destOrd="0" parTransId="{F21341A8-E105-4903-B483-3BD8373F6650}" sibTransId="{B16FAF5E-93CF-4CD9-A20B-B901EC006103}"/>
    <dgm:cxn modelId="{66661B63-B936-4F74-B51D-1292339638DE}" type="presOf" srcId="{65A3EB1F-B8CE-4A1E-8C1B-D4110D88951F}" destId="{F13B0D23-0E0A-4553-ACBF-A01C3EB590A6}" srcOrd="0" destOrd="0" presId="urn:microsoft.com/office/officeart/2011/layout/HexagonRadial"/>
    <dgm:cxn modelId="{7C6B7E43-4B71-426A-8D3C-B7287D8B68AF}" type="presOf" srcId="{7B6BDDAC-AB44-4E3E-9F25-0AF385DEF490}" destId="{E6D827FD-6F8E-419B-8915-7FA244F7609E}" srcOrd="0" destOrd="0" presId="urn:microsoft.com/office/officeart/2011/layout/HexagonRadial"/>
    <dgm:cxn modelId="{319C6747-1B05-4A17-A79E-631E717DC3FE}" srcId="{4B80AD5C-80A8-45DE-A8E8-1E5273AC19E6}" destId="{827C5D73-4AF7-456D-8ADC-DCB5602E13DB}" srcOrd="0" destOrd="0" parTransId="{E2BFD2E1-4EA4-4CEA-9AF7-C482922ABB35}" sibTransId="{DE7F7BFE-0CE8-419F-B7D0-1DBE0432C4E2}"/>
    <dgm:cxn modelId="{08485552-0245-4E10-BE3F-70379346D56E}" type="presOf" srcId="{827C5D73-4AF7-456D-8ADC-DCB5602E13DB}" destId="{C0541540-4ABD-4895-88DF-8018DD847CBC}" srcOrd="0" destOrd="0" presId="urn:microsoft.com/office/officeart/2011/layout/HexagonRadial"/>
    <dgm:cxn modelId="{3BDE9155-F2CA-48BF-A7F1-D6E77D606BDF}" srcId="{827C5D73-4AF7-456D-8ADC-DCB5602E13DB}" destId="{7B6BDDAC-AB44-4E3E-9F25-0AF385DEF490}" srcOrd="4" destOrd="0" parTransId="{B7AD5159-1174-4552-A1CD-CCBA381479F0}" sibTransId="{963C973D-9FC3-4A6E-8299-DA886A8FFB12}"/>
    <dgm:cxn modelId="{CF863158-FBEC-4EB0-935B-B1FEE4DD2D5E}" type="presOf" srcId="{57B1B356-40A1-49C0-A156-99CCE78ECE46}" destId="{EDDE4300-DD47-4A56-B7AD-A6D1F52BA9C1}" srcOrd="0" destOrd="0" presId="urn:microsoft.com/office/officeart/2011/layout/HexagonRadial"/>
    <dgm:cxn modelId="{EC25F99F-50A6-44D1-A41C-306E687065C3}" type="presOf" srcId="{3A9BCF77-B3E7-4960-8950-D7403C4B9BBD}" destId="{A95573E8-3E1A-44DC-BAFA-E35C8AE1476A}" srcOrd="0" destOrd="0" presId="urn:microsoft.com/office/officeart/2011/layout/HexagonRadial"/>
    <dgm:cxn modelId="{9B0607CB-DC43-49FD-938A-B2B38174AA6D}" type="presOf" srcId="{4B80AD5C-80A8-45DE-A8E8-1E5273AC19E6}" destId="{DF93C80C-8629-4C56-9720-A901327342E0}" srcOrd="0" destOrd="0" presId="urn:microsoft.com/office/officeart/2011/layout/HexagonRadial"/>
    <dgm:cxn modelId="{DEBA1FDF-F330-4FF9-8A82-8026E0511631}" type="presOf" srcId="{F34449A9-13D4-4BAD-BD6A-8E16CD8A9373}" destId="{0ABC9B78-6169-4FAF-9868-5AB3980DB26B}" srcOrd="0" destOrd="0" presId="urn:microsoft.com/office/officeart/2011/layout/HexagonRadial"/>
    <dgm:cxn modelId="{8ACEB3EB-E38E-46EB-BC67-A50D88E1B6E4}" srcId="{827C5D73-4AF7-456D-8ADC-DCB5602E13DB}" destId="{65A3EB1F-B8CE-4A1E-8C1B-D4110D88951F}" srcOrd="2" destOrd="0" parTransId="{070C4D78-9CFF-4519-AEE3-759D5213D1E7}" sibTransId="{98C4EC79-CD79-4C94-ADE3-691AF7B6EA23}"/>
    <dgm:cxn modelId="{39E815E2-87FE-4E6B-9B1C-448864FC8D43}" type="presParOf" srcId="{DF93C80C-8629-4C56-9720-A901327342E0}" destId="{C0541540-4ABD-4895-88DF-8018DD847CBC}" srcOrd="0" destOrd="0" presId="urn:microsoft.com/office/officeart/2011/layout/HexagonRadial"/>
    <dgm:cxn modelId="{E3CB0157-F5C1-46B7-ABA9-A003D45BC13B}" type="presParOf" srcId="{DF93C80C-8629-4C56-9720-A901327342E0}" destId="{F4A72334-81BF-4A8A-8174-AE3048F9AA9F}" srcOrd="1" destOrd="0" presId="urn:microsoft.com/office/officeart/2011/layout/HexagonRadial"/>
    <dgm:cxn modelId="{789417CD-D588-4B18-9055-1E0D7DE52A54}" type="presParOf" srcId="{F4A72334-81BF-4A8A-8174-AE3048F9AA9F}" destId="{3A199FC6-BF44-4D28-AAFB-AFC129E07A2A}" srcOrd="0" destOrd="0" presId="urn:microsoft.com/office/officeart/2011/layout/HexagonRadial"/>
    <dgm:cxn modelId="{566D78A9-08A0-4CDA-B732-6F2E591D8F01}" type="presParOf" srcId="{DF93C80C-8629-4C56-9720-A901327342E0}" destId="{386679F8-EAD6-461F-B498-4B72EABCA363}" srcOrd="2" destOrd="0" presId="urn:microsoft.com/office/officeart/2011/layout/HexagonRadial"/>
    <dgm:cxn modelId="{34E6CF71-366C-45AC-889B-576C29380FC8}" type="presParOf" srcId="{DF93C80C-8629-4C56-9720-A901327342E0}" destId="{14FA8F8C-7A29-4740-BA92-056701D0F306}" srcOrd="3" destOrd="0" presId="urn:microsoft.com/office/officeart/2011/layout/HexagonRadial"/>
    <dgm:cxn modelId="{24D37DFA-277F-4854-BB40-A2A299A2443D}" type="presParOf" srcId="{14FA8F8C-7A29-4740-BA92-056701D0F306}" destId="{47430EBE-EE1B-4476-9DBF-1074C8776622}" srcOrd="0" destOrd="0" presId="urn:microsoft.com/office/officeart/2011/layout/HexagonRadial"/>
    <dgm:cxn modelId="{59E1EAB2-6B2E-407B-AE12-EAF982F5BF8D}" type="presParOf" srcId="{DF93C80C-8629-4C56-9720-A901327342E0}" destId="{A95573E8-3E1A-44DC-BAFA-E35C8AE1476A}" srcOrd="4" destOrd="0" presId="urn:microsoft.com/office/officeart/2011/layout/HexagonRadial"/>
    <dgm:cxn modelId="{3FAE9EA7-F408-4695-B158-0D19555EAA68}" type="presParOf" srcId="{DF93C80C-8629-4C56-9720-A901327342E0}" destId="{B2C4807A-D1CB-42A0-B7D8-D73B2CAB068D}" srcOrd="5" destOrd="0" presId="urn:microsoft.com/office/officeart/2011/layout/HexagonRadial"/>
    <dgm:cxn modelId="{925343E2-48E0-430B-B243-BCA3B1BE850E}" type="presParOf" srcId="{B2C4807A-D1CB-42A0-B7D8-D73B2CAB068D}" destId="{AAC8B2E0-9DEA-483A-81DB-69E58EC40441}" srcOrd="0" destOrd="0" presId="urn:microsoft.com/office/officeart/2011/layout/HexagonRadial"/>
    <dgm:cxn modelId="{2BC677B6-C661-4CEB-A7B2-E5E6F18E227D}" type="presParOf" srcId="{DF93C80C-8629-4C56-9720-A901327342E0}" destId="{F13B0D23-0E0A-4553-ACBF-A01C3EB590A6}" srcOrd="6" destOrd="0" presId="urn:microsoft.com/office/officeart/2011/layout/HexagonRadial"/>
    <dgm:cxn modelId="{9F9A467D-C31D-40C9-93F5-19A49FF684CB}" type="presParOf" srcId="{DF93C80C-8629-4C56-9720-A901327342E0}" destId="{5CA5FB44-EB5E-47FE-9D60-809E903F8965}" srcOrd="7" destOrd="0" presId="urn:microsoft.com/office/officeart/2011/layout/HexagonRadial"/>
    <dgm:cxn modelId="{23886DD1-9121-445E-AA97-A4AC9A2AED36}" type="presParOf" srcId="{5CA5FB44-EB5E-47FE-9D60-809E903F8965}" destId="{1632BE3F-4AA2-4B47-94F1-E640159D1D67}" srcOrd="0" destOrd="0" presId="urn:microsoft.com/office/officeart/2011/layout/HexagonRadial"/>
    <dgm:cxn modelId="{6F3997B5-5BFB-445B-9158-616651F16E09}" type="presParOf" srcId="{DF93C80C-8629-4C56-9720-A901327342E0}" destId="{EDDE4300-DD47-4A56-B7AD-A6D1F52BA9C1}" srcOrd="8" destOrd="0" presId="urn:microsoft.com/office/officeart/2011/layout/HexagonRadial"/>
    <dgm:cxn modelId="{030EDB51-B144-4192-869C-E8FA5AC27602}" type="presParOf" srcId="{DF93C80C-8629-4C56-9720-A901327342E0}" destId="{8542D4D6-C9BF-4833-888B-4CB04CA5C963}" srcOrd="9" destOrd="0" presId="urn:microsoft.com/office/officeart/2011/layout/HexagonRadial"/>
    <dgm:cxn modelId="{7ECCC31F-300B-4DF5-82CE-856427A2DD08}" type="presParOf" srcId="{8542D4D6-C9BF-4833-888B-4CB04CA5C963}" destId="{DFDDF57D-2F1F-4EAE-BD7D-D16B12B2D4D2}" srcOrd="0" destOrd="0" presId="urn:microsoft.com/office/officeart/2011/layout/HexagonRadial"/>
    <dgm:cxn modelId="{6225B150-F1F1-4C8C-B477-3FC8FC93C41B}" type="presParOf" srcId="{DF93C80C-8629-4C56-9720-A901327342E0}" destId="{E6D827FD-6F8E-419B-8915-7FA244F7609E}" srcOrd="10" destOrd="0" presId="urn:microsoft.com/office/officeart/2011/layout/HexagonRadial"/>
    <dgm:cxn modelId="{1C6AD21C-D9E5-4FFF-B18A-C390B87FCEC9}" type="presParOf" srcId="{DF93C80C-8629-4C56-9720-A901327342E0}" destId="{8BC99F76-81D6-4C8A-8559-43EE70E28E2E}" srcOrd="11" destOrd="0" presId="urn:microsoft.com/office/officeart/2011/layout/HexagonRadial"/>
    <dgm:cxn modelId="{D0EAE27B-84DA-4EC8-800A-C63F35F44296}" type="presParOf" srcId="{8BC99F76-81D6-4C8A-8559-43EE70E28E2E}" destId="{75E0E5FF-52D0-4B4E-BAC1-3442FC79C575}" srcOrd="0" destOrd="0" presId="urn:microsoft.com/office/officeart/2011/layout/HexagonRadial"/>
    <dgm:cxn modelId="{7E40DCFD-8371-4CC0-ACE5-0F2B1D3A0E1C}" type="presParOf" srcId="{DF93C80C-8629-4C56-9720-A901327342E0}" destId="{0ABC9B78-6169-4FAF-9868-5AB3980DB26B}"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1799A5-5DCA-4993-AA29-8386F6DA016B}"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IN"/>
        </a:p>
      </dgm:t>
    </dgm:pt>
    <dgm:pt modelId="{0E1B845A-2CE3-41AC-994A-E56C15D7EA4B}">
      <dgm:prSet phldrT="[Text]"/>
      <dgm:spPr/>
      <dgm:t>
        <a:bodyPr/>
        <a:lstStyle/>
        <a:p>
          <a:r>
            <a:rPr lang="en-US" dirty="0"/>
            <a:t>There are dedicated funds focusing on stressed assets.</a:t>
          </a:r>
          <a:endParaRPr lang="en-IN" dirty="0"/>
        </a:p>
      </dgm:t>
    </dgm:pt>
    <dgm:pt modelId="{E481002B-F947-4A8B-B951-A208BF8FA481}" type="parTrans" cxnId="{A0A7D922-E842-4ADF-9EC3-0E266355B9CC}">
      <dgm:prSet/>
      <dgm:spPr/>
      <dgm:t>
        <a:bodyPr/>
        <a:lstStyle/>
        <a:p>
          <a:endParaRPr lang="en-IN"/>
        </a:p>
      </dgm:t>
    </dgm:pt>
    <dgm:pt modelId="{1CEE1680-B1A1-463E-B8DC-AAC8F5D77B8F}" type="sibTrans" cxnId="{A0A7D922-E842-4ADF-9EC3-0E266355B9CC}">
      <dgm:prSet/>
      <dgm:spPr/>
      <dgm:t>
        <a:bodyPr/>
        <a:lstStyle/>
        <a:p>
          <a:endParaRPr lang="en-IN"/>
        </a:p>
      </dgm:t>
    </dgm:pt>
    <dgm:pt modelId="{DA4BA688-0FFC-4E18-9CE4-89E5EE3FC0BD}">
      <dgm:prSet phldrT="[Text]"/>
      <dgm:spPr/>
      <dgm:t>
        <a:bodyPr/>
        <a:lstStyle/>
        <a:p>
          <a:r>
            <a:rPr lang="en-IN" dirty="0"/>
            <a:t>Why buy stressed loans?</a:t>
          </a:r>
        </a:p>
      </dgm:t>
    </dgm:pt>
    <dgm:pt modelId="{CACA66C0-7971-4493-986A-3E34A4087EE1}" type="parTrans" cxnId="{D0B96465-3210-4FCA-B070-E893AB71C01B}">
      <dgm:prSet/>
      <dgm:spPr/>
      <dgm:t>
        <a:bodyPr/>
        <a:lstStyle/>
        <a:p>
          <a:endParaRPr lang="en-IN"/>
        </a:p>
      </dgm:t>
    </dgm:pt>
    <dgm:pt modelId="{A5560554-D1C7-425F-9368-B6C3069B3B14}" type="sibTrans" cxnId="{D0B96465-3210-4FCA-B070-E893AB71C01B}">
      <dgm:prSet/>
      <dgm:spPr/>
      <dgm:t>
        <a:bodyPr/>
        <a:lstStyle/>
        <a:p>
          <a:endParaRPr lang="en-IN"/>
        </a:p>
      </dgm:t>
    </dgm:pt>
    <dgm:pt modelId="{E2A9EA6C-2723-42F8-BF99-169A59EBED5D}">
      <dgm:prSet phldrT="[Text]"/>
      <dgm:spPr/>
      <dgm:t>
        <a:bodyPr/>
        <a:lstStyle/>
        <a:p>
          <a:r>
            <a:rPr lang="en-IN" dirty="0"/>
            <a:t>For ARCs- other sources of income such as management fees, etc.</a:t>
          </a:r>
        </a:p>
      </dgm:t>
    </dgm:pt>
    <dgm:pt modelId="{1409BAE5-A6B9-4D05-9385-5AE9EFCC8EE0}" type="parTrans" cxnId="{1FFCCFDE-724A-4FC9-95A2-745131408E8A}">
      <dgm:prSet/>
      <dgm:spPr/>
      <dgm:t>
        <a:bodyPr/>
        <a:lstStyle/>
        <a:p>
          <a:endParaRPr lang="en-IN"/>
        </a:p>
      </dgm:t>
    </dgm:pt>
    <dgm:pt modelId="{54A47173-BE55-4D34-AEC3-0CDDBEC58346}" type="sibTrans" cxnId="{1FFCCFDE-724A-4FC9-95A2-745131408E8A}">
      <dgm:prSet/>
      <dgm:spPr/>
      <dgm:t>
        <a:bodyPr/>
        <a:lstStyle/>
        <a:p>
          <a:endParaRPr lang="en-IN"/>
        </a:p>
      </dgm:t>
    </dgm:pt>
    <dgm:pt modelId="{A9607E93-A33B-425F-AFBB-AF238A199773}">
      <dgm:prSet phldrT="[Text]"/>
      <dgm:spPr/>
      <dgm:t>
        <a:bodyPr/>
        <a:lstStyle/>
        <a:p>
          <a:r>
            <a:rPr lang="en-IN" dirty="0"/>
            <a:t>Potential upside in recovery</a:t>
          </a:r>
        </a:p>
      </dgm:t>
    </dgm:pt>
    <dgm:pt modelId="{A24494D2-EADB-4CB4-BC96-E21E4324B2FE}" type="parTrans" cxnId="{0F01BC39-FE30-450B-81F0-30E49C2E5D0B}">
      <dgm:prSet/>
      <dgm:spPr/>
      <dgm:t>
        <a:bodyPr/>
        <a:lstStyle/>
        <a:p>
          <a:endParaRPr lang="en-IN"/>
        </a:p>
      </dgm:t>
    </dgm:pt>
    <dgm:pt modelId="{68D66814-10D4-42C4-A964-881EC6B80013}" type="sibTrans" cxnId="{0F01BC39-FE30-450B-81F0-30E49C2E5D0B}">
      <dgm:prSet/>
      <dgm:spPr/>
      <dgm:t>
        <a:bodyPr/>
        <a:lstStyle/>
        <a:p>
          <a:endParaRPr lang="en-IN"/>
        </a:p>
      </dgm:t>
    </dgm:pt>
    <dgm:pt modelId="{AB0F5AD6-F6A1-4E62-8E05-BB7AA91E92C6}" type="pres">
      <dgm:prSet presAssocID="{DA1799A5-5DCA-4993-AA29-8386F6DA016B}" presName="Name0" presStyleCnt="0">
        <dgm:presLayoutVars>
          <dgm:chMax/>
          <dgm:chPref/>
          <dgm:dir/>
          <dgm:animLvl val="lvl"/>
        </dgm:presLayoutVars>
      </dgm:prSet>
      <dgm:spPr/>
    </dgm:pt>
    <dgm:pt modelId="{341D23FA-192D-4225-8BC5-7929D149E9E3}" type="pres">
      <dgm:prSet presAssocID="{0E1B845A-2CE3-41AC-994A-E56C15D7EA4B}" presName="composite" presStyleCnt="0"/>
      <dgm:spPr/>
    </dgm:pt>
    <dgm:pt modelId="{E4F9A43F-CAB6-4D34-A147-19309FE0A4AA}" type="pres">
      <dgm:prSet presAssocID="{0E1B845A-2CE3-41AC-994A-E56C15D7EA4B}" presName="Parent1" presStyleLbl="node1" presStyleIdx="0" presStyleCnt="6">
        <dgm:presLayoutVars>
          <dgm:chMax val="1"/>
          <dgm:chPref val="1"/>
          <dgm:bulletEnabled val="1"/>
        </dgm:presLayoutVars>
      </dgm:prSet>
      <dgm:spPr/>
    </dgm:pt>
    <dgm:pt modelId="{60A339EC-FE09-4661-BBCE-BD3A54139401}" type="pres">
      <dgm:prSet presAssocID="{0E1B845A-2CE3-41AC-994A-E56C15D7EA4B}" presName="Childtext1" presStyleLbl="revTx" presStyleIdx="0" presStyleCnt="3">
        <dgm:presLayoutVars>
          <dgm:chMax val="0"/>
          <dgm:chPref val="0"/>
          <dgm:bulletEnabled val="1"/>
        </dgm:presLayoutVars>
      </dgm:prSet>
      <dgm:spPr/>
    </dgm:pt>
    <dgm:pt modelId="{66449FF6-4B03-4E98-A6B8-53EE61A923F6}" type="pres">
      <dgm:prSet presAssocID="{0E1B845A-2CE3-41AC-994A-E56C15D7EA4B}" presName="BalanceSpacing" presStyleCnt="0"/>
      <dgm:spPr/>
    </dgm:pt>
    <dgm:pt modelId="{8ECB8423-7525-442E-B00C-9EBE8DCDD0D1}" type="pres">
      <dgm:prSet presAssocID="{0E1B845A-2CE3-41AC-994A-E56C15D7EA4B}" presName="BalanceSpacing1" presStyleCnt="0"/>
      <dgm:spPr/>
    </dgm:pt>
    <dgm:pt modelId="{085A9A07-80DB-4798-B4DD-E2A4D4674BD6}" type="pres">
      <dgm:prSet presAssocID="{1CEE1680-B1A1-463E-B8DC-AAC8F5D77B8F}" presName="Accent1Text" presStyleLbl="node1" presStyleIdx="1" presStyleCnt="6"/>
      <dgm:spPr/>
    </dgm:pt>
    <dgm:pt modelId="{6E06516E-1E96-4CE0-B144-04DCC5A67FD0}" type="pres">
      <dgm:prSet presAssocID="{1CEE1680-B1A1-463E-B8DC-AAC8F5D77B8F}" presName="spaceBetweenRectangles" presStyleCnt="0"/>
      <dgm:spPr/>
    </dgm:pt>
    <dgm:pt modelId="{F61318B3-DA55-41D3-81FE-EDB5809590C0}" type="pres">
      <dgm:prSet presAssocID="{DA4BA688-0FFC-4E18-9CE4-89E5EE3FC0BD}" presName="composite" presStyleCnt="0"/>
      <dgm:spPr/>
    </dgm:pt>
    <dgm:pt modelId="{C8D073A2-4DB9-41D5-BF40-A5A6E073426B}" type="pres">
      <dgm:prSet presAssocID="{DA4BA688-0FFC-4E18-9CE4-89E5EE3FC0BD}" presName="Parent1" presStyleLbl="node1" presStyleIdx="2" presStyleCnt="6">
        <dgm:presLayoutVars>
          <dgm:chMax val="1"/>
          <dgm:chPref val="1"/>
          <dgm:bulletEnabled val="1"/>
        </dgm:presLayoutVars>
      </dgm:prSet>
      <dgm:spPr/>
    </dgm:pt>
    <dgm:pt modelId="{CD72DB3A-211C-433C-9D8B-E08ED0BF54F2}" type="pres">
      <dgm:prSet presAssocID="{DA4BA688-0FFC-4E18-9CE4-89E5EE3FC0BD}" presName="Childtext1" presStyleLbl="revTx" presStyleIdx="1" presStyleCnt="3">
        <dgm:presLayoutVars>
          <dgm:chMax val="0"/>
          <dgm:chPref val="0"/>
          <dgm:bulletEnabled val="1"/>
        </dgm:presLayoutVars>
      </dgm:prSet>
      <dgm:spPr/>
    </dgm:pt>
    <dgm:pt modelId="{7344AC37-F050-4F69-815E-073D4087F219}" type="pres">
      <dgm:prSet presAssocID="{DA4BA688-0FFC-4E18-9CE4-89E5EE3FC0BD}" presName="BalanceSpacing" presStyleCnt="0"/>
      <dgm:spPr/>
    </dgm:pt>
    <dgm:pt modelId="{8F00ADD0-CA89-48B5-BD31-47C98A680DC1}" type="pres">
      <dgm:prSet presAssocID="{DA4BA688-0FFC-4E18-9CE4-89E5EE3FC0BD}" presName="BalanceSpacing1" presStyleCnt="0"/>
      <dgm:spPr/>
    </dgm:pt>
    <dgm:pt modelId="{DD58C4F0-B7F3-466F-8093-125141B5BD8B}" type="pres">
      <dgm:prSet presAssocID="{A5560554-D1C7-425F-9368-B6C3069B3B14}" presName="Accent1Text" presStyleLbl="node1" presStyleIdx="3" presStyleCnt="6"/>
      <dgm:spPr/>
    </dgm:pt>
    <dgm:pt modelId="{0C6295F4-2542-4BAB-B0A2-6614698AB819}" type="pres">
      <dgm:prSet presAssocID="{A5560554-D1C7-425F-9368-B6C3069B3B14}" presName="spaceBetweenRectangles" presStyleCnt="0"/>
      <dgm:spPr/>
    </dgm:pt>
    <dgm:pt modelId="{5F8C577B-A6DC-4D22-9156-D3B9454A21F0}" type="pres">
      <dgm:prSet presAssocID="{A9607E93-A33B-425F-AFBB-AF238A199773}" presName="composite" presStyleCnt="0"/>
      <dgm:spPr/>
    </dgm:pt>
    <dgm:pt modelId="{2D056122-7317-4013-A17D-4F8A784576F2}" type="pres">
      <dgm:prSet presAssocID="{A9607E93-A33B-425F-AFBB-AF238A199773}" presName="Parent1" presStyleLbl="node1" presStyleIdx="4" presStyleCnt="6">
        <dgm:presLayoutVars>
          <dgm:chMax val="1"/>
          <dgm:chPref val="1"/>
          <dgm:bulletEnabled val="1"/>
        </dgm:presLayoutVars>
      </dgm:prSet>
      <dgm:spPr/>
    </dgm:pt>
    <dgm:pt modelId="{017A5073-E80F-440A-BA0C-0294FAE9C538}" type="pres">
      <dgm:prSet presAssocID="{A9607E93-A33B-425F-AFBB-AF238A199773}" presName="Childtext1" presStyleLbl="revTx" presStyleIdx="2" presStyleCnt="3">
        <dgm:presLayoutVars>
          <dgm:chMax val="0"/>
          <dgm:chPref val="0"/>
          <dgm:bulletEnabled val="1"/>
        </dgm:presLayoutVars>
      </dgm:prSet>
      <dgm:spPr/>
    </dgm:pt>
    <dgm:pt modelId="{8E906329-57E9-477E-BC0D-5E79055517F4}" type="pres">
      <dgm:prSet presAssocID="{A9607E93-A33B-425F-AFBB-AF238A199773}" presName="BalanceSpacing" presStyleCnt="0"/>
      <dgm:spPr/>
    </dgm:pt>
    <dgm:pt modelId="{FF8F6053-4640-4208-9902-49782260DBE0}" type="pres">
      <dgm:prSet presAssocID="{A9607E93-A33B-425F-AFBB-AF238A199773}" presName="BalanceSpacing1" presStyleCnt="0"/>
      <dgm:spPr/>
    </dgm:pt>
    <dgm:pt modelId="{9B2D38EA-13AC-4C3D-AA51-69D013825A9A}" type="pres">
      <dgm:prSet presAssocID="{68D66814-10D4-42C4-A964-881EC6B80013}" presName="Accent1Text" presStyleLbl="node1" presStyleIdx="5" presStyleCnt="6"/>
      <dgm:spPr/>
    </dgm:pt>
  </dgm:ptLst>
  <dgm:cxnLst>
    <dgm:cxn modelId="{A0A7D922-E842-4ADF-9EC3-0E266355B9CC}" srcId="{DA1799A5-5DCA-4993-AA29-8386F6DA016B}" destId="{0E1B845A-2CE3-41AC-994A-E56C15D7EA4B}" srcOrd="0" destOrd="0" parTransId="{E481002B-F947-4A8B-B951-A208BF8FA481}" sibTransId="{1CEE1680-B1A1-463E-B8DC-AAC8F5D77B8F}"/>
    <dgm:cxn modelId="{0F01BC39-FE30-450B-81F0-30E49C2E5D0B}" srcId="{DA1799A5-5DCA-4993-AA29-8386F6DA016B}" destId="{A9607E93-A33B-425F-AFBB-AF238A199773}" srcOrd="2" destOrd="0" parTransId="{A24494D2-EADB-4CB4-BC96-E21E4324B2FE}" sibTransId="{68D66814-10D4-42C4-A964-881EC6B80013}"/>
    <dgm:cxn modelId="{D0B96465-3210-4FCA-B070-E893AB71C01B}" srcId="{DA1799A5-5DCA-4993-AA29-8386F6DA016B}" destId="{DA4BA688-0FFC-4E18-9CE4-89E5EE3FC0BD}" srcOrd="1" destOrd="0" parTransId="{CACA66C0-7971-4493-986A-3E34A4087EE1}" sibTransId="{A5560554-D1C7-425F-9368-B6C3069B3B14}"/>
    <dgm:cxn modelId="{67F72A67-7AA8-45DB-8420-A13090D7FBF1}" type="presOf" srcId="{68D66814-10D4-42C4-A964-881EC6B80013}" destId="{9B2D38EA-13AC-4C3D-AA51-69D013825A9A}" srcOrd="0" destOrd="0" presId="urn:microsoft.com/office/officeart/2008/layout/AlternatingHexagons"/>
    <dgm:cxn modelId="{6A48FE67-C159-4596-989C-59334FAF366B}" type="presOf" srcId="{E2A9EA6C-2723-42F8-BF99-169A59EBED5D}" destId="{CD72DB3A-211C-433C-9D8B-E08ED0BF54F2}" srcOrd="0" destOrd="0" presId="urn:microsoft.com/office/officeart/2008/layout/AlternatingHexagons"/>
    <dgm:cxn modelId="{F93C974A-C963-460A-9D0F-4CF787B4117C}" type="presOf" srcId="{0E1B845A-2CE3-41AC-994A-E56C15D7EA4B}" destId="{E4F9A43F-CAB6-4D34-A147-19309FE0A4AA}" srcOrd="0" destOrd="0" presId="urn:microsoft.com/office/officeart/2008/layout/AlternatingHexagons"/>
    <dgm:cxn modelId="{56FB7B81-7BC9-4EF9-9B20-433346ADC143}" type="presOf" srcId="{A5560554-D1C7-425F-9368-B6C3069B3B14}" destId="{DD58C4F0-B7F3-466F-8093-125141B5BD8B}" srcOrd="0" destOrd="0" presId="urn:microsoft.com/office/officeart/2008/layout/AlternatingHexagons"/>
    <dgm:cxn modelId="{9E7464BF-C04D-45B0-8241-30B2DCFAEF8D}" type="presOf" srcId="{DA1799A5-5DCA-4993-AA29-8386F6DA016B}" destId="{AB0F5AD6-F6A1-4E62-8E05-BB7AA91E92C6}" srcOrd="0" destOrd="0" presId="urn:microsoft.com/office/officeart/2008/layout/AlternatingHexagons"/>
    <dgm:cxn modelId="{A5B72ADC-C06E-4DE8-9D46-6543DF36F732}" type="presOf" srcId="{A9607E93-A33B-425F-AFBB-AF238A199773}" destId="{2D056122-7317-4013-A17D-4F8A784576F2}" srcOrd="0" destOrd="0" presId="urn:microsoft.com/office/officeart/2008/layout/AlternatingHexagons"/>
    <dgm:cxn modelId="{1FFCCFDE-724A-4FC9-95A2-745131408E8A}" srcId="{DA4BA688-0FFC-4E18-9CE4-89E5EE3FC0BD}" destId="{E2A9EA6C-2723-42F8-BF99-169A59EBED5D}" srcOrd="0" destOrd="0" parTransId="{1409BAE5-A6B9-4D05-9385-5AE9EFCC8EE0}" sibTransId="{54A47173-BE55-4D34-AEC3-0CDDBEC58346}"/>
    <dgm:cxn modelId="{270AAEF0-DE97-4A17-AF26-A025001E65A4}" type="presOf" srcId="{1CEE1680-B1A1-463E-B8DC-AAC8F5D77B8F}" destId="{085A9A07-80DB-4798-B4DD-E2A4D4674BD6}" srcOrd="0" destOrd="0" presId="urn:microsoft.com/office/officeart/2008/layout/AlternatingHexagons"/>
    <dgm:cxn modelId="{0CF4CEFB-9391-4FB3-9F21-4852278742D9}" type="presOf" srcId="{DA4BA688-0FFC-4E18-9CE4-89E5EE3FC0BD}" destId="{C8D073A2-4DB9-41D5-BF40-A5A6E073426B}" srcOrd="0" destOrd="0" presId="urn:microsoft.com/office/officeart/2008/layout/AlternatingHexagons"/>
    <dgm:cxn modelId="{D84E7A8D-35B1-411B-A63C-BA17CA00CBEF}" type="presParOf" srcId="{AB0F5AD6-F6A1-4E62-8E05-BB7AA91E92C6}" destId="{341D23FA-192D-4225-8BC5-7929D149E9E3}" srcOrd="0" destOrd="0" presId="urn:microsoft.com/office/officeart/2008/layout/AlternatingHexagons"/>
    <dgm:cxn modelId="{648DF0BC-CEF0-420C-9234-9289A5B18180}" type="presParOf" srcId="{341D23FA-192D-4225-8BC5-7929D149E9E3}" destId="{E4F9A43F-CAB6-4D34-A147-19309FE0A4AA}" srcOrd="0" destOrd="0" presId="urn:microsoft.com/office/officeart/2008/layout/AlternatingHexagons"/>
    <dgm:cxn modelId="{C7F9A8B6-8329-4D78-93EC-1DD6CF6F46C9}" type="presParOf" srcId="{341D23FA-192D-4225-8BC5-7929D149E9E3}" destId="{60A339EC-FE09-4661-BBCE-BD3A54139401}" srcOrd="1" destOrd="0" presId="urn:microsoft.com/office/officeart/2008/layout/AlternatingHexagons"/>
    <dgm:cxn modelId="{DF98C99B-D27A-47DE-B3FB-5FF52394F0F6}" type="presParOf" srcId="{341D23FA-192D-4225-8BC5-7929D149E9E3}" destId="{66449FF6-4B03-4E98-A6B8-53EE61A923F6}" srcOrd="2" destOrd="0" presId="urn:microsoft.com/office/officeart/2008/layout/AlternatingHexagons"/>
    <dgm:cxn modelId="{57123866-0BFE-4CBB-A8A0-03E2963F6A29}" type="presParOf" srcId="{341D23FA-192D-4225-8BC5-7929D149E9E3}" destId="{8ECB8423-7525-442E-B00C-9EBE8DCDD0D1}" srcOrd="3" destOrd="0" presId="urn:microsoft.com/office/officeart/2008/layout/AlternatingHexagons"/>
    <dgm:cxn modelId="{55DF495A-4640-415C-81DA-79FC42E66F35}" type="presParOf" srcId="{341D23FA-192D-4225-8BC5-7929D149E9E3}" destId="{085A9A07-80DB-4798-B4DD-E2A4D4674BD6}" srcOrd="4" destOrd="0" presId="urn:microsoft.com/office/officeart/2008/layout/AlternatingHexagons"/>
    <dgm:cxn modelId="{351A1B5A-3C38-4731-8E4C-E4A4BBC09131}" type="presParOf" srcId="{AB0F5AD6-F6A1-4E62-8E05-BB7AA91E92C6}" destId="{6E06516E-1E96-4CE0-B144-04DCC5A67FD0}" srcOrd="1" destOrd="0" presId="urn:microsoft.com/office/officeart/2008/layout/AlternatingHexagons"/>
    <dgm:cxn modelId="{3FC2D5B6-05EB-47A9-B951-BC531760E2D3}" type="presParOf" srcId="{AB0F5AD6-F6A1-4E62-8E05-BB7AA91E92C6}" destId="{F61318B3-DA55-41D3-81FE-EDB5809590C0}" srcOrd="2" destOrd="0" presId="urn:microsoft.com/office/officeart/2008/layout/AlternatingHexagons"/>
    <dgm:cxn modelId="{6E8F978B-2827-4625-AF5D-9BA375D366D2}" type="presParOf" srcId="{F61318B3-DA55-41D3-81FE-EDB5809590C0}" destId="{C8D073A2-4DB9-41D5-BF40-A5A6E073426B}" srcOrd="0" destOrd="0" presId="urn:microsoft.com/office/officeart/2008/layout/AlternatingHexagons"/>
    <dgm:cxn modelId="{6FC4EF3F-E64B-46A5-B8EC-5F5E9E52F6E6}" type="presParOf" srcId="{F61318B3-DA55-41D3-81FE-EDB5809590C0}" destId="{CD72DB3A-211C-433C-9D8B-E08ED0BF54F2}" srcOrd="1" destOrd="0" presId="urn:microsoft.com/office/officeart/2008/layout/AlternatingHexagons"/>
    <dgm:cxn modelId="{79BC8B77-BB3D-40AD-A947-4D1ADA614983}" type="presParOf" srcId="{F61318B3-DA55-41D3-81FE-EDB5809590C0}" destId="{7344AC37-F050-4F69-815E-073D4087F219}" srcOrd="2" destOrd="0" presId="urn:microsoft.com/office/officeart/2008/layout/AlternatingHexagons"/>
    <dgm:cxn modelId="{48D507FC-E9C3-4341-8EE3-5629F7B713F4}" type="presParOf" srcId="{F61318B3-DA55-41D3-81FE-EDB5809590C0}" destId="{8F00ADD0-CA89-48B5-BD31-47C98A680DC1}" srcOrd="3" destOrd="0" presId="urn:microsoft.com/office/officeart/2008/layout/AlternatingHexagons"/>
    <dgm:cxn modelId="{FFF0BE03-4020-44B1-B660-A65CBE620CEC}" type="presParOf" srcId="{F61318B3-DA55-41D3-81FE-EDB5809590C0}" destId="{DD58C4F0-B7F3-466F-8093-125141B5BD8B}" srcOrd="4" destOrd="0" presId="urn:microsoft.com/office/officeart/2008/layout/AlternatingHexagons"/>
    <dgm:cxn modelId="{7C0BB7CF-2649-4C92-A204-89389EDFCFF9}" type="presParOf" srcId="{AB0F5AD6-F6A1-4E62-8E05-BB7AA91E92C6}" destId="{0C6295F4-2542-4BAB-B0A2-6614698AB819}" srcOrd="3" destOrd="0" presId="urn:microsoft.com/office/officeart/2008/layout/AlternatingHexagons"/>
    <dgm:cxn modelId="{A97B858A-D9BE-493B-8F0B-FDB93A4B065E}" type="presParOf" srcId="{AB0F5AD6-F6A1-4E62-8E05-BB7AA91E92C6}" destId="{5F8C577B-A6DC-4D22-9156-D3B9454A21F0}" srcOrd="4" destOrd="0" presId="urn:microsoft.com/office/officeart/2008/layout/AlternatingHexagons"/>
    <dgm:cxn modelId="{1E90A1B8-E89A-44C3-8981-9FB0615CA545}" type="presParOf" srcId="{5F8C577B-A6DC-4D22-9156-D3B9454A21F0}" destId="{2D056122-7317-4013-A17D-4F8A784576F2}" srcOrd="0" destOrd="0" presId="urn:microsoft.com/office/officeart/2008/layout/AlternatingHexagons"/>
    <dgm:cxn modelId="{259FD275-CECE-4B23-9D86-930923B24EF4}" type="presParOf" srcId="{5F8C577B-A6DC-4D22-9156-D3B9454A21F0}" destId="{017A5073-E80F-440A-BA0C-0294FAE9C538}" srcOrd="1" destOrd="0" presId="urn:microsoft.com/office/officeart/2008/layout/AlternatingHexagons"/>
    <dgm:cxn modelId="{8403955A-A075-47DF-9F8E-BAEB62EC82A9}" type="presParOf" srcId="{5F8C577B-A6DC-4D22-9156-D3B9454A21F0}" destId="{8E906329-57E9-477E-BC0D-5E79055517F4}" srcOrd="2" destOrd="0" presId="urn:microsoft.com/office/officeart/2008/layout/AlternatingHexagons"/>
    <dgm:cxn modelId="{432909F2-F8A1-4930-9BC3-63D1F9D151EA}" type="presParOf" srcId="{5F8C577B-A6DC-4D22-9156-D3B9454A21F0}" destId="{FF8F6053-4640-4208-9902-49782260DBE0}" srcOrd="3" destOrd="0" presId="urn:microsoft.com/office/officeart/2008/layout/AlternatingHexagons"/>
    <dgm:cxn modelId="{AFAB1839-49EF-4AAA-A3DB-E64BC1C92AC5}" type="presParOf" srcId="{5F8C577B-A6DC-4D22-9156-D3B9454A21F0}" destId="{9B2D38EA-13AC-4C3D-AA51-69D013825A9A}"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41540-4ABD-4895-88DF-8018DD847CBC}">
      <dsp:nvSpPr>
        <dsp:cNvPr id="0" name=""/>
        <dsp:cNvSpPr/>
      </dsp:nvSpPr>
      <dsp:spPr>
        <a:xfrm>
          <a:off x="1189844" y="1252060"/>
          <a:ext cx="1591423" cy="1376645"/>
        </a:xfrm>
        <a:prstGeom prst="hexagon">
          <a:avLst>
            <a:gd name="adj" fmla="val 2857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IN" sz="1100" kern="1200" dirty="0"/>
            <a:t>Why sell stressed loans?</a:t>
          </a:r>
        </a:p>
      </dsp:txBody>
      <dsp:txXfrm>
        <a:off x="1453565" y="1480189"/>
        <a:ext cx="1063981" cy="920387"/>
      </dsp:txXfrm>
    </dsp:sp>
    <dsp:sp modelId="{47430EBE-EE1B-4476-9DBF-1074C8776622}">
      <dsp:nvSpPr>
        <dsp:cNvPr id="0" name=""/>
        <dsp:cNvSpPr/>
      </dsp:nvSpPr>
      <dsp:spPr>
        <a:xfrm>
          <a:off x="2186381" y="593428"/>
          <a:ext cx="600439" cy="51735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6679F8-EAD6-461F-B498-4B72EABCA363}">
      <dsp:nvSpPr>
        <dsp:cNvPr id="0" name=""/>
        <dsp:cNvSpPr/>
      </dsp:nvSpPr>
      <dsp:spPr>
        <a:xfrm>
          <a:off x="1336437" y="0"/>
          <a:ext cx="1304160" cy="1128251"/>
        </a:xfrm>
        <a:prstGeom prst="hexagon">
          <a:avLst>
            <a:gd name="adj" fmla="val 2857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IN" sz="1100" kern="1200" dirty="0"/>
            <a:t>Rebalancing Exposures</a:t>
          </a:r>
        </a:p>
      </dsp:txBody>
      <dsp:txXfrm>
        <a:off x="1552564" y="186975"/>
        <a:ext cx="871906" cy="754301"/>
      </dsp:txXfrm>
    </dsp:sp>
    <dsp:sp modelId="{AAC8B2E0-9DEA-483A-81DB-69E58EC40441}">
      <dsp:nvSpPr>
        <dsp:cNvPr id="0" name=""/>
        <dsp:cNvSpPr/>
      </dsp:nvSpPr>
      <dsp:spPr>
        <a:xfrm>
          <a:off x="2887140" y="1560612"/>
          <a:ext cx="600439" cy="51735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5573E8-3E1A-44DC-BAFA-E35C8AE1476A}">
      <dsp:nvSpPr>
        <dsp:cNvPr id="0" name=""/>
        <dsp:cNvSpPr/>
      </dsp:nvSpPr>
      <dsp:spPr>
        <a:xfrm>
          <a:off x="2532503" y="693950"/>
          <a:ext cx="1304160" cy="1128251"/>
        </a:xfrm>
        <a:prstGeom prst="hexagon">
          <a:avLst>
            <a:gd name="adj" fmla="val 2857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IN" sz="1100" kern="1200" dirty="0"/>
            <a:t>Strategic Sales</a:t>
          </a:r>
        </a:p>
      </dsp:txBody>
      <dsp:txXfrm>
        <a:off x="2748630" y="880925"/>
        <a:ext cx="871906" cy="754301"/>
      </dsp:txXfrm>
    </dsp:sp>
    <dsp:sp modelId="{1632BE3F-4AA2-4B47-94F1-E640159D1D67}">
      <dsp:nvSpPr>
        <dsp:cNvPr id="0" name=""/>
        <dsp:cNvSpPr/>
      </dsp:nvSpPr>
      <dsp:spPr>
        <a:xfrm>
          <a:off x="2400347" y="2652381"/>
          <a:ext cx="600439" cy="51735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3B0D23-0E0A-4553-ACBF-A01C3EB590A6}">
      <dsp:nvSpPr>
        <dsp:cNvPr id="0" name=""/>
        <dsp:cNvSpPr/>
      </dsp:nvSpPr>
      <dsp:spPr>
        <a:xfrm>
          <a:off x="2532503" y="2058176"/>
          <a:ext cx="1304160" cy="1128251"/>
        </a:xfrm>
        <a:prstGeom prst="hexagon">
          <a:avLst>
            <a:gd name="adj" fmla="val 2857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IN" sz="1100" kern="1200" dirty="0"/>
            <a:t>Crystallising losses</a:t>
          </a:r>
        </a:p>
      </dsp:txBody>
      <dsp:txXfrm>
        <a:off x="2748630" y="2245151"/>
        <a:ext cx="871906" cy="754301"/>
      </dsp:txXfrm>
    </dsp:sp>
    <dsp:sp modelId="{DFDDF57D-2F1F-4EAE-BD7D-D16B12B2D4D2}">
      <dsp:nvSpPr>
        <dsp:cNvPr id="0" name=""/>
        <dsp:cNvSpPr/>
      </dsp:nvSpPr>
      <dsp:spPr>
        <a:xfrm>
          <a:off x="1192805" y="2765711"/>
          <a:ext cx="600439" cy="51735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DE4300-DD47-4A56-B7AD-A6D1F52BA9C1}">
      <dsp:nvSpPr>
        <dsp:cNvPr id="0" name=""/>
        <dsp:cNvSpPr/>
      </dsp:nvSpPr>
      <dsp:spPr>
        <a:xfrm>
          <a:off x="1336437" y="2752903"/>
          <a:ext cx="1304160" cy="1128251"/>
        </a:xfrm>
        <a:prstGeom prst="hexagon">
          <a:avLst>
            <a:gd name="adj" fmla="val 2857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IN" sz="1100" kern="1200" dirty="0"/>
            <a:t>Accounting motives</a:t>
          </a:r>
        </a:p>
      </dsp:txBody>
      <dsp:txXfrm>
        <a:off x="1552564" y="2939878"/>
        <a:ext cx="871906" cy="754301"/>
      </dsp:txXfrm>
    </dsp:sp>
    <dsp:sp modelId="{75E0E5FF-52D0-4B4E-BAC1-3442FC79C575}">
      <dsp:nvSpPr>
        <dsp:cNvPr id="0" name=""/>
        <dsp:cNvSpPr/>
      </dsp:nvSpPr>
      <dsp:spPr>
        <a:xfrm>
          <a:off x="480570" y="1798915"/>
          <a:ext cx="600439" cy="517357"/>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D827FD-6F8E-419B-8915-7FA244F7609E}">
      <dsp:nvSpPr>
        <dsp:cNvPr id="0" name=""/>
        <dsp:cNvSpPr/>
      </dsp:nvSpPr>
      <dsp:spPr>
        <a:xfrm>
          <a:off x="134818" y="2058952"/>
          <a:ext cx="1304160" cy="1128251"/>
        </a:xfrm>
        <a:prstGeom prst="hexagon">
          <a:avLst>
            <a:gd name="adj" fmla="val 2857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IN" sz="1100" kern="1200" dirty="0"/>
            <a:t>Focus on core competencies</a:t>
          </a:r>
        </a:p>
      </dsp:txBody>
      <dsp:txXfrm>
        <a:off x="350945" y="2245927"/>
        <a:ext cx="871906" cy="754301"/>
      </dsp:txXfrm>
    </dsp:sp>
    <dsp:sp modelId="{0ABC9B78-6169-4FAF-9868-5AB3980DB26B}">
      <dsp:nvSpPr>
        <dsp:cNvPr id="0" name=""/>
        <dsp:cNvSpPr/>
      </dsp:nvSpPr>
      <dsp:spPr>
        <a:xfrm>
          <a:off x="134818" y="692398"/>
          <a:ext cx="1304160" cy="1128251"/>
        </a:xfrm>
        <a:prstGeom prst="hexagon">
          <a:avLst>
            <a:gd name="adj" fmla="val 2857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IN" sz="1100" kern="1200" dirty="0"/>
            <a:t>Liquidity Management</a:t>
          </a:r>
        </a:p>
      </dsp:txBody>
      <dsp:txXfrm>
        <a:off x="350945" y="879373"/>
        <a:ext cx="871906" cy="754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9A43F-CAB6-4D34-A147-19309FE0A4AA}">
      <dsp:nvSpPr>
        <dsp:cNvPr id="0" name=""/>
        <dsp:cNvSpPr/>
      </dsp:nvSpPr>
      <dsp:spPr>
        <a:xfrm rot="5400000">
          <a:off x="2164569" y="84771"/>
          <a:ext cx="1303352" cy="1133916"/>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There are dedicated funds focusing on stressed assets.</a:t>
          </a:r>
          <a:endParaRPr lang="en-IN" sz="1000" kern="1200" dirty="0"/>
        </a:p>
      </dsp:txBody>
      <dsp:txXfrm rot="-5400000">
        <a:off x="2425989" y="203159"/>
        <a:ext cx="780512" cy="897140"/>
      </dsp:txXfrm>
    </dsp:sp>
    <dsp:sp modelId="{60A339EC-FE09-4661-BBCE-BD3A54139401}">
      <dsp:nvSpPr>
        <dsp:cNvPr id="0" name=""/>
        <dsp:cNvSpPr/>
      </dsp:nvSpPr>
      <dsp:spPr>
        <a:xfrm>
          <a:off x="3417612" y="260724"/>
          <a:ext cx="1454541" cy="782011"/>
        </a:xfrm>
        <a:prstGeom prst="rect">
          <a:avLst/>
        </a:prstGeom>
        <a:noFill/>
        <a:ln>
          <a:noFill/>
        </a:ln>
        <a:effectLst/>
      </dsp:spPr>
      <dsp:style>
        <a:lnRef idx="0">
          <a:scrgbClr r="0" g="0" b="0"/>
        </a:lnRef>
        <a:fillRef idx="0">
          <a:scrgbClr r="0" g="0" b="0"/>
        </a:fillRef>
        <a:effectRef idx="0">
          <a:scrgbClr r="0" g="0" b="0"/>
        </a:effectRef>
        <a:fontRef idx="minor"/>
      </dsp:style>
    </dsp:sp>
    <dsp:sp modelId="{085A9A07-80DB-4798-B4DD-E2A4D4674BD6}">
      <dsp:nvSpPr>
        <dsp:cNvPr id="0" name=""/>
        <dsp:cNvSpPr/>
      </dsp:nvSpPr>
      <dsp:spPr>
        <a:xfrm rot="5400000">
          <a:off x="939939" y="84771"/>
          <a:ext cx="1303352" cy="1133916"/>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IN" sz="3600" kern="1200"/>
        </a:p>
      </dsp:txBody>
      <dsp:txXfrm rot="-5400000">
        <a:off x="1201359" y="203159"/>
        <a:ext cx="780512" cy="897140"/>
      </dsp:txXfrm>
    </dsp:sp>
    <dsp:sp modelId="{C8D073A2-4DB9-41D5-BF40-A5A6E073426B}">
      <dsp:nvSpPr>
        <dsp:cNvPr id="0" name=""/>
        <dsp:cNvSpPr/>
      </dsp:nvSpPr>
      <dsp:spPr>
        <a:xfrm rot="5400000">
          <a:off x="1549908" y="1191057"/>
          <a:ext cx="1303352" cy="1133916"/>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IN" sz="1000" kern="1200" dirty="0"/>
            <a:t>Why buy stressed loans?</a:t>
          </a:r>
        </a:p>
      </dsp:txBody>
      <dsp:txXfrm rot="-5400000">
        <a:off x="1811328" y="1309445"/>
        <a:ext cx="780512" cy="897140"/>
      </dsp:txXfrm>
    </dsp:sp>
    <dsp:sp modelId="{CD72DB3A-211C-433C-9D8B-E08ED0BF54F2}">
      <dsp:nvSpPr>
        <dsp:cNvPr id="0" name=""/>
        <dsp:cNvSpPr/>
      </dsp:nvSpPr>
      <dsp:spPr>
        <a:xfrm>
          <a:off x="180084" y="1367009"/>
          <a:ext cx="1407620" cy="782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r" defTabSz="444500">
            <a:lnSpc>
              <a:spcPct val="90000"/>
            </a:lnSpc>
            <a:spcBef>
              <a:spcPct val="0"/>
            </a:spcBef>
            <a:spcAft>
              <a:spcPct val="35000"/>
            </a:spcAft>
            <a:buNone/>
          </a:pPr>
          <a:r>
            <a:rPr lang="en-IN" sz="1000" kern="1200" dirty="0"/>
            <a:t>For ARCs- other sources of income such as management fees, etc.</a:t>
          </a:r>
        </a:p>
      </dsp:txBody>
      <dsp:txXfrm>
        <a:off x="180084" y="1367009"/>
        <a:ext cx="1407620" cy="782011"/>
      </dsp:txXfrm>
    </dsp:sp>
    <dsp:sp modelId="{DD58C4F0-B7F3-466F-8093-125141B5BD8B}">
      <dsp:nvSpPr>
        <dsp:cNvPr id="0" name=""/>
        <dsp:cNvSpPr/>
      </dsp:nvSpPr>
      <dsp:spPr>
        <a:xfrm rot="5400000">
          <a:off x="2774537" y="1191057"/>
          <a:ext cx="1303352" cy="1133916"/>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IN" sz="3600" kern="1200"/>
        </a:p>
      </dsp:txBody>
      <dsp:txXfrm rot="-5400000">
        <a:off x="3035957" y="1309445"/>
        <a:ext cx="780512" cy="897140"/>
      </dsp:txXfrm>
    </dsp:sp>
    <dsp:sp modelId="{2D056122-7317-4013-A17D-4F8A784576F2}">
      <dsp:nvSpPr>
        <dsp:cNvPr id="0" name=""/>
        <dsp:cNvSpPr/>
      </dsp:nvSpPr>
      <dsp:spPr>
        <a:xfrm rot="5400000">
          <a:off x="2164569" y="2297342"/>
          <a:ext cx="1303352" cy="1133916"/>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IN" sz="1000" kern="1200" dirty="0"/>
            <a:t>Potential upside in recovery</a:t>
          </a:r>
        </a:p>
      </dsp:txBody>
      <dsp:txXfrm rot="-5400000">
        <a:off x="2425989" y="2415730"/>
        <a:ext cx="780512" cy="897140"/>
      </dsp:txXfrm>
    </dsp:sp>
    <dsp:sp modelId="{017A5073-E80F-440A-BA0C-0294FAE9C538}">
      <dsp:nvSpPr>
        <dsp:cNvPr id="0" name=""/>
        <dsp:cNvSpPr/>
      </dsp:nvSpPr>
      <dsp:spPr>
        <a:xfrm>
          <a:off x="3417612" y="2473295"/>
          <a:ext cx="1454541" cy="782011"/>
        </a:xfrm>
        <a:prstGeom prst="rect">
          <a:avLst/>
        </a:prstGeom>
        <a:noFill/>
        <a:ln>
          <a:noFill/>
        </a:ln>
        <a:effectLst/>
      </dsp:spPr>
      <dsp:style>
        <a:lnRef idx="0">
          <a:scrgbClr r="0" g="0" b="0"/>
        </a:lnRef>
        <a:fillRef idx="0">
          <a:scrgbClr r="0" g="0" b="0"/>
        </a:fillRef>
        <a:effectRef idx="0">
          <a:scrgbClr r="0" g="0" b="0"/>
        </a:effectRef>
        <a:fontRef idx="minor"/>
      </dsp:style>
    </dsp:sp>
    <dsp:sp modelId="{9B2D38EA-13AC-4C3D-AA51-69D013825A9A}">
      <dsp:nvSpPr>
        <dsp:cNvPr id="0" name=""/>
        <dsp:cNvSpPr/>
      </dsp:nvSpPr>
      <dsp:spPr>
        <a:xfrm rot="5400000">
          <a:off x="939939" y="2297342"/>
          <a:ext cx="1303352" cy="1133916"/>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IN" sz="3600" kern="1200"/>
        </a:p>
      </dsp:txBody>
      <dsp:txXfrm rot="-5400000">
        <a:off x="1201359" y="2415730"/>
        <a:ext cx="780512" cy="897140"/>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B73743-C7E2-48B9-9B48-46EF67C9C2D2}" type="datetimeFigureOut">
              <a:rPr lang="en-IN" smtClean="0"/>
              <a:t>02-08-2022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201BF2-36EB-48CC-9016-E6E2FE749B59}" type="slidenum">
              <a:rPr lang="en-IN" smtClean="0"/>
              <a:t>‹#›</a:t>
            </a:fld>
            <a:endParaRPr lang="en-IN"/>
          </a:p>
        </p:txBody>
      </p:sp>
    </p:spTree>
    <p:extLst>
      <p:ext uri="{BB962C8B-B14F-4D97-AF65-F5344CB8AC3E}">
        <p14:creationId xmlns:p14="http://schemas.microsoft.com/office/powerpoint/2010/main" val="1801318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a:prstGeom prst="rect">
            <a:avLst/>
          </a:prstGeom>
        </p:spPr>
        <p:txBody>
          <a:bodyPr/>
          <a:lstStyle>
            <a:lvl1pPr>
              <a:defRPr>
                <a:solidFill>
                  <a:schemeClr val="accent1">
                    <a:lumMod val="75000"/>
                    <a:lumOff val="25000"/>
                  </a:schemeClr>
                </a:solidFill>
              </a:defRPr>
            </a:lvl1pPr>
          </a:lstStyle>
          <a:p>
            <a:fld id="{A8DD7397-2ADD-4A84-B0F4-215DD64ABE85}" type="datetime1">
              <a:rPr lang="en-US" smtClean="0"/>
              <a:t>8/2/2022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Sale of stressed loans - Accounting and Valuation</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05951" y="5956137"/>
            <a:ext cx="2844799" cy="365125"/>
          </a:xfrm>
          <a:prstGeom prst="rect">
            <a:avLst/>
          </a:prstGeom>
        </p:spPr>
        <p:txBody>
          <a:bodyPr/>
          <a:lstStyle/>
          <a:p>
            <a:fld id="{93EF8C73-9E31-4AAD-9C4C-05EF909E6935}" type="datetime1">
              <a:rPr lang="en-US" smtClean="0"/>
              <a:t>8/2/2022</a:t>
            </a:fld>
            <a:endParaRPr lang="en-US" dirty="0"/>
          </a:p>
        </p:txBody>
      </p:sp>
      <p:sp>
        <p:nvSpPr>
          <p:cNvPr id="5" name="Footer Placeholder 4"/>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a:prstGeom prst="rect">
            <a:avLst/>
          </a:prstGeom>
        </p:spPr>
        <p:txBody>
          <a:bodyPr/>
          <a:lstStyle>
            <a:lvl1pPr>
              <a:defRPr>
                <a:solidFill>
                  <a:schemeClr val="accent1">
                    <a:lumMod val="75000"/>
                    <a:lumOff val="25000"/>
                  </a:schemeClr>
                </a:solidFill>
              </a:defRPr>
            </a:lvl1pPr>
          </a:lstStyle>
          <a:p>
            <a:fld id="{43AB7137-2047-476E-99B5-06310CADE534}" type="datetime1">
              <a:rPr lang="en-US" smtClean="0"/>
              <a:t>8/2/2022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Sale of stressed loans - Accounting and Valuation</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0699C2-0A2D-4B03-9F45-4927CB5DBC1D}" type="datetime1">
              <a:rPr lang="en-US" smtClean="0"/>
              <a:t>8/2/2022</a:t>
            </a:fld>
            <a:endParaRPr lang="en-US" dirty="0"/>
          </a:p>
        </p:txBody>
      </p:sp>
      <p:sp>
        <p:nvSpPr>
          <p:cNvPr id="5" name="Footer Placeholder 4"/>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605951" y="5956137"/>
            <a:ext cx="2844799" cy="365125"/>
          </a:xfrm>
          <a:prstGeom prst="rect">
            <a:avLst/>
          </a:prstGeom>
        </p:spPr>
        <p:txBody>
          <a:bodyPr/>
          <a:lstStyle>
            <a:lvl1pPr>
              <a:defRPr>
                <a:solidFill>
                  <a:schemeClr val="accent1">
                    <a:lumMod val="75000"/>
                    <a:lumOff val="25000"/>
                  </a:schemeClr>
                </a:solidFill>
              </a:defRPr>
            </a:lvl1pPr>
          </a:lstStyle>
          <a:p>
            <a:fld id="{A41F06B5-FB82-4CAD-8ACA-4128F2E343C5}" type="datetime1">
              <a:rPr lang="en-US" smtClean="0"/>
              <a:t>8/2/2022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Sale of stressed loans - Accounting and Valuation</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8C56238E-434E-4070-B671-13CC8DB75CFD}" type="datetime1">
              <a:rPr lang="en-US" smtClean="0"/>
              <a:t>8/2/2022</a:t>
            </a:fld>
            <a:endParaRPr lang="en-US" dirty="0"/>
          </a:p>
        </p:txBody>
      </p:sp>
      <p:sp>
        <p:nvSpPr>
          <p:cNvPr id="6" name="Footer Placeholder 5"/>
          <p:cNvSpPr>
            <a:spLocks noGrp="1"/>
          </p:cNvSpPr>
          <p:nvPr>
            <p:ph type="ftr" sz="quarter" idx="11"/>
          </p:nvPr>
        </p:nvSpPr>
        <p:spPr/>
        <p:txBody>
          <a:bodyPr/>
          <a:lstStyle/>
          <a:p>
            <a:r>
              <a:rPr lang="en-US"/>
              <a:t>Sale of stressed loans - Accounting and Valuation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605951" y="5956137"/>
            <a:ext cx="2844799" cy="365125"/>
          </a:xfrm>
          <a:prstGeom prst="rect">
            <a:avLst/>
          </a:prstGeom>
        </p:spPr>
        <p:txBody>
          <a:bodyPr/>
          <a:lstStyle/>
          <a:p>
            <a:fld id="{81C0CDC9-9583-4215-A0F0-D01D55AA9570}" type="datetime1">
              <a:rPr lang="en-US" smtClean="0"/>
              <a:t>8/2/2022</a:t>
            </a:fld>
            <a:endParaRPr lang="en-US" dirty="0"/>
          </a:p>
        </p:txBody>
      </p:sp>
      <p:sp>
        <p:nvSpPr>
          <p:cNvPr id="8" name="Footer Placeholder 7"/>
          <p:cNvSpPr>
            <a:spLocks noGrp="1"/>
          </p:cNvSpPr>
          <p:nvPr>
            <p:ph type="ftr" sz="quarter" idx="11"/>
          </p:nvPr>
        </p:nvSpPr>
        <p:spPr/>
        <p:txBody>
          <a:bodyPr/>
          <a:lstStyle/>
          <a:p>
            <a:r>
              <a:rPr lang="en-US"/>
              <a:t>Sale of stressed loans - Accounting and Valuation</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a:xfrm>
            <a:off x="7605951" y="5956137"/>
            <a:ext cx="2844799" cy="365125"/>
          </a:xfrm>
          <a:prstGeom prst="rect">
            <a:avLst/>
          </a:prstGeom>
        </p:spPr>
        <p:txBody>
          <a:bodyPr/>
          <a:lstStyle/>
          <a:p>
            <a:fld id="{8FF5243C-0071-4DDD-B0D5-69EF850EA70A}" type="datetime1">
              <a:rPr lang="en-US" smtClean="0"/>
              <a:t>8/2/2022</a:t>
            </a:fld>
            <a:endParaRPr lang="en-US" dirty="0"/>
          </a:p>
        </p:txBody>
      </p:sp>
      <p:sp>
        <p:nvSpPr>
          <p:cNvPr id="4" name="Footer Placeholder 3"/>
          <p:cNvSpPr>
            <a:spLocks noGrp="1"/>
          </p:cNvSpPr>
          <p:nvPr>
            <p:ph type="ftr" sz="quarter" idx="11"/>
          </p:nvPr>
        </p:nvSpPr>
        <p:spPr/>
        <p:txBody>
          <a:bodyPr/>
          <a:lstStyle/>
          <a:p>
            <a:r>
              <a:rPr lang="en-US"/>
              <a:t>Sale of stressed loans - Accounting and Valuation</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05951" y="5956137"/>
            <a:ext cx="2844799" cy="365125"/>
          </a:xfrm>
          <a:prstGeom prst="rect">
            <a:avLst/>
          </a:prstGeom>
        </p:spPr>
        <p:txBody>
          <a:bodyPr/>
          <a:lstStyle/>
          <a:p>
            <a:fld id="{442E6623-4ECF-4981-BCD7-028DC502BA4D}" type="datetime1">
              <a:rPr lang="en-US" smtClean="0"/>
              <a:t>8/2/2022</a:t>
            </a:fld>
            <a:endParaRPr lang="en-US" dirty="0"/>
          </a:p>
        </p:txBody>
      </p:sp>
      <p:sp>
        <p:nvSpPr>
          <p:cNvPr id="3" name="Footer Placeholder 2"/>
          <p:cNvSpPr>
            <a:spLocks noGrp="1"/>
          </p:cNvSpPr>
          <p:nvPr>
            <p:ph type="ftr" sz="quarter" idx="11"/>
          </p:nvPr>
        </p:nvSpPr>
        <p:spPr/>
        <p:txBody>
          <a:bodyPr/>
          <a:lstStyle/>
          <a:p>
            <a:r>
              <a:rPr lang="en-US"/>
              <a:t>Sale of stressed loans - Accounting and Valuation</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lvl1pPr>
              <a:defRPr>
                <a:solidFill>
                  <a:schemeClr val="accent1">
                    <a:lumMod val="75000"/>
                    <a:lumOff val="25000"/>
                  </a:schemeClr>
                </a:solidFill>
              </a:defRPr>
            </a:lvl1pPr>
          </a:lstStyle>
          <a:p>
            <a:fld id="{E10DB6FA-6400-4431-9212-6A0C3C5CA514}" type="datetime1">
              <a:rPr lang="en-US" smtClean="0"/>
              <a:t>8/2/2022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Sale of stressed loans - Accounting and Valuation</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34D6E1CD-A752-46C1-AA70-183B1BDA8A93}" type="datetime1">
              <a:rPr lang="en-US" smtClean="0"/>
              <a:t>8/2/2022</a:t>
            </a:fld>
            <a:endParaRPr lang="en-US" dirty="0"/>
          </a:p>
        </p:txBody>
      </p:sp>
      <p:sp>
        <p:nvSpPr>
          <p:cNvPr id="6" name="Footer Placeholder 5"/>
          <p:cNvSpPr>
            <a:spLocks noGrp="1"/>
          </p:cNvSpPr>
          <p:nvPr>
            <p:ph type="ftr" sz="quarter" idx="11"/>
          </p:nvPr>
        </p:nvSpPr>
        <p:spPr/>
        <p:txBody>
          <a:bodyPr/>
          <a:lstStyle/>
          <a:p>
            <a:r>
              <a:rPr lang="en-US"/>
              <a:t>Sale of stressed loans - Accounting and Valuation</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A70E396-F0CE-44C7-A5C0-1C91582601FF}" type="datetime1">
              <a:rPr lang="en-US" smtClean="0"/>
              <a:t>8/2/2022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Sale of stressed loans - Accounting and Valuation</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motilaloswal.com/site/rreports/HTML/635702158215658667/index.htm"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2707F-3C55-8D98-D480-C768A3743CF0}"/>
              </a:ext>
            </a:extLst>
          </p:cNvPr>
          <p:cNvSpPr>
            <a:spLocks noGrp="1"/>
          </p:cNvSpPr>
          <p:nvPr>
            <p:ph type="ctrTitle"/>
          </p:nvPr>
        </p:nvSpPr>
        <p:spPr/>
        <p:txBody>
          <a:bodyPr/>
          <a:lstStyle/>
          <a:p>
            <a:r>
              <a:rPr lang="en-IN" dirty="0"/>
              <a:t>Sale of stressed loans</a:t>
            </a:r>
          </a:p>
        </p:txBody>
      </p:sp>
      <p:sp>
        <p:nvSpPr>
          <p:cNvPr id="3" name="Subtitle 2">
            <a:extLst>
              <a:ext uri="{FF2B5EF4-FFF2-40B4-BE49-F238E27FC236}">
                <a16:creationId xmlns:a16="http://schemas.microsoft.com/office/drawing/2014/main" id="{6052AC6B-FAAA-A91E-3BB2-E8AB5A07B356}"/>
              </a:ext>
            </a:extLst>
          </p:cNvPr>
          <p:cNvSpPr>
            <a:spLocks noGrp="1"/>
          </p:cNvSpPr>
          <p:nvPr>
            <p:ph type="subTitle" idx="1"/>
          </p:nvPr>
        </p:nvSpPr>
        <p:spPr/>
        <p:txBody>
          <a:bodyPr/>
          <a:lstStyle/>
          <a:p>
            <a:r>
              <a:rPr lang="en-IN" dirty="0"/>
              <a:t>– accounting &amp; valuation</a:t>
            </a:r>
          </a:p>
        </p:txBody>
      </p:sp>
      <p:sp>
        <p:nvSpPr>
          <p:cNvPr id="7" name="Google Shape;283;p47">
            <a:extLst>
              <a:ext uri="{FF2B5EF4-FFF2-40B4-BE49-F238E27FC236}">
                <a16:creationId xmlns:a16="http://schemas.microsoft.com/office/drawing/2014/main" id="{BC08D2FD-F0A3-88BD-0107-CE03AA61AD16}"/>
              </a:ext>
            </a:extLst>
          </p:cNvPr>
          <p:cNvSpPr txBox="1"/>
          <p:nvPr/>
        </p:nvSpPr>
        <p:spPr>
          <a:xfrm>
            <a:off x="918998" y="4200865"/>
            <a:ext cx="2523998" cy="1361881"/>
          </a:xfrm>
          <a:prstGeom prst="rect">
            <a:avLst/>
          </a:prstGeom>
          <a:noFill/>
          <a:ln>
            <a:noFill/>
          </a:ln>
        </p:spPr>
        <p:txBody>
          <a:bodyPr spcFirstLastPara="1" wrap="square" lIns="68575" tIns="34275" rIns="68575" bIns="34275" anchor="t" anchorCtr="0">
            <a:spAutoFit/>
          </a:bodyPr>
          <a:lstStyle/>
          <a:p>
            <a:pPr defTabSz="914400">
              <a:buClr>
                <a:srgbClr val="000000"/>
              </a:buClr>
              <a:buSzPts val="1200"/>
              <a:buFont typeface="Arial"/>
              <a:buNone/>
            </a:pPr>
            <a:r>
              <a:rPr lang="en-IN" sz="1400" u="sng" kern="0" dirty="0">
                <a:solidFill>
                  <a:srgbClr val="FFFFFF"/>
                </a:solidFill>
                <a:latin typeface="+mj-lt"/>
                <a:ea typeface="Gill Sans"/>
                <a:cs typeface="Gill Sans"/>
                <a:sym typeface="Gill Sans"/>
              </a:rPr>
              <a:t>Kolkata:</a:t>
            </a:r>
            <a:endParaRPr lang="en-IN"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1006-1009, Krishna</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224 AJC Bose Road</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Kolkata – 700 017</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Phone: 033 2281 3742</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Email: info@vinodkothari.com </a:t>
            </a:r>
            <a:endParaRPr sz="1400" kern="0" dirty="0">
              <a:solidFill>
                <a:srgbClr val="000000"/>
              </a:solidFill>
              <a:latin typeface="+mj-lt"/>
              <a:ea typeface="Arial"/>
              <a:cs typeface="Arial"/>
              <a:sym typeface="Arial"/>
            </a:endParaRPr>
          </a:p>
        </p:txBody>
      </p:sp>
      <p:sp>
        <p:nvSpPr>
          <p:cNvPr id="8" name="Google Shape;284;p47">
            <a:extLst>
              <a:ext uri="{FF2B5EF4-FFF2-40B4-BE49-F238E27FC236}">
                <a16:creationId xmlns:a16="http://schemas.microsoft.com/office/drawing/2014/main" id="{C202A8F9-5E1F-2B5A-A0D8-F9997D71255B}"/>
              </a:ext>
            </a:extLst>
          </p:cNvPr>
          <p:cNvSpPr txBox="1"/>
          <p:nvPr/>
        </p:nvSpPr>
        <p:spPr>
          <a:xfrm>
            <a:off x="3993503" y="4200864"/>
            <a:ext cx="2680746" cy="1361881"/>
          </a:xfrm>
          <a:prstGeom prst="rect">
            <a:avLst/>
          </a:prstGeom>
          <a:noFill/>
          <a:ln>
            <a:noFill/>
          </a:ln>
        </p:spPr>
        <p:txBody>
          <a:bodyPr spcFirstLastPara="1" wrap="square" lIns="68575" tIns="34275" rIns="68575" bIns="34275" anchor="t" anchorCtr="0">
            <a:spAutoFit/>
          </a:bodyPr>
          <a:lstStyle/>
          <a:p>
            <a:pPr defTabSz="914400">
              <a:buClr>
                <a:srgbClr val="000000"/>
              </a:buClr>
              <a:buSzPts val="1200"/>
              <a:buFont typeface="Arial"/>
              <a:buNone/>
            </a:pPr>
            <a:r>
              <a:rPr lang="en" sz="1400" u="sng" kern="0" dirty="0">
                <a:solidFill>
                  <a:srgbClr val="FFFFFF"/>
                </a:solidFill>
                <a:latin typeface="+mj-lt"/>
                <a:ea typeface="Gill Sans"/>
                <a:cs typeface="Gill Sans"/>
                <a:sym typeface="Gill Sans"/>
              </a:rPr>
              <a:t>New Delhi:</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A-467, First Floor, </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Defence Colony, </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New Delhi-110024</a:t>
            </a:r>
            <a:endParaRPr sz="1400" kern="0" dirty="0">
              <a:solidFill>
                <a:srgbClr val="FFFFFF"/>
              </a:solidFill>
              <a:latin typeface="+mj-lt"/>
              <a:ea typeface="Gill Sans"/>
              <a:cs typeface="Gill Sans"/>
              <a:sym typeface="Gill Sans"/>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Phone:  011 6551 5340</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Email: delhi@vinodkothari.com </a:t>
            </a:r>
            <a:endParaRPr sz="1400" kern="0" dirty="0">
              <a:solidFill>
                <a:srgbClr val="000000"/>
              </a:solidFill>
              <a:latin typeface="+mj-lt"/>
              <a:ea typeface="Arial"/>
              <a:cs typeface="Arial"/>
              <a:sym typeface="Arial"/>
            </a:endParaRPr>
          </a:p>
        </p:txBody>
      </p:sp>
      <p:sp>
        <p:nvSpPr>
          <p:cNvPr id="9" name="Google Shape;285;p47">
            <a:extLst>
              <a:ext uri="{FF2B5EF4-FFF2-40B4-BE49-F238E27FC236}">
                <a16:creationId xmlns:a16="http://schemas.microsoft.com/office/drawing/2014/main" id="{8642A02C-B620-F2DB-345C-AE5B1391032B}"/>
              </a:ext>
            </a:extLst>
          </p:cNvPr>
          <p:cNvSpPr txBox="1"/>
          <p:nvPr/>
        </p:nvSpPr>
        <p:spPr>
          <a:xfrm>
            <a:off x="7080256" y="4202564"/>
            <a:ext cx="2680745" cy="1361881"/>
          </a:xfrm>
          <a:prstGeom prst="rect">
            <a:avLst/>
          </a:prstGeom>
          <a:noFill/>
          <a:ln>
            <a:noFill/>
          </a:ln>
        </p:spPr>
        <p:txBody>
          <a:bodyPr spcFirstLastPara="1" wrap="square" lIns="68575" tIns="34275" rIns="68575" bIns="34275" anchor="t" anchorCtr="0">
            <a:spAutoFit/>
          </a:bodyPr>
          <a:lstStyle/>
          <a:p>
            <a:pPr defTabSz="914400">
              <a:buClr>
                <a:srgbClr val="000000"/>
              </a:buClr>
              <a:buSzPts val="1200"/>
              <a:buFont typeface="Arial"/>
              <a:buNone/>
            </a:pPr>
            <a:r>
              <a:rPr lang="en" sz="1400" u="sng" kern="0" dirty="0">
                <a:solidFill>
                  <a:srgbClr val="FFFFFF"/>
                </a:solidFill>
                <a:latin typeface="+mj-lt"/>
                <a:ea typeface="Gill Sans"/>
                <a:cs typeface="Gill Sans"/>
                <a:sym typeface="Gill Sans"/>
              </a:rPr>
              <a:t>Mumbai:</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403-406, Shreyas Chambers</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175, D N Road, Fort</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Mumbai – 400 001</a:t>
            </a:r>
            <a:endParaRPr sz="1400" kern="0" dirty="0">
              <a:solidFill>
                <a:srgbClr val="FFFFFF"/>
              </a:solidFill>
              <a:latin typeface="+mj-lt"/>
              <a:ea typeface="Gill Sans"/>
              <a:cs typeface="Gill Sans"/>
              <a:sym typeface="Gill Sans"/>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Phone:  022 2261 4021/ 6237 0959</a:t>
            </a:r>
            <a:endParaRPr sz="1400" kern="0" dirty="0">
              <a:solidFill>
                <a:srgbClr val="000000"/>
              </a:solidFill>
              <a:latin typeface="+mj-lt"/>
              <a:ea typeface="Arial"/>
              <a:cs typeface="Arial"/>
              <a:sym typeface="Arial"/>
            </a:endParaRPr>
          </a:p>
          <a:p>
            <a:pPr defTabSz="914400">
              <a:buClr>
                <a:srgbClr val="000000"/>
              </a:buClr>
              <a:buSzPts val="1100"/>
              <a:buFont typeface="Arial"/>
              <a:buNone/>
            </a:pPr>
            <a:r>
              <a:rPr lang="en" sz="1400" kern="0" dirty="0">
                <a:solidFill>
                  <a:srgbClr val="FFFFFF"/>
                </a:solidFill>
                <a:latin typeface="+mj-lt"/>
                <a:ea typeface="Gill Sans"/>
                <a:cs typeface="Gill Sans"/>
                <a:sym typeface="Gill Sans"/>
              </a:rPr>
              <a:t>Email: bombay@vinodkothari.com </a:t>
            </a:r>
            <a:endParaRPr sz="1400" kern="0" dirty="0">
              <a:solidFill>
                <a:srgbClr val="000000"/>
              </a:solidFill>
              <a:latin typeface="+mj-lt"/>
              <a:ea typeface="Arial"/>
              <a:cs typeface="Arial"/>
              <a:sym typeface="Arial"/>
            </a:endParaRPr>
          </a:p>
        </p:txBody>
      </p:sp>
      <p:sp>
        <p:nvSpPr>
          <p:cNvPr id="10" name="TextBox 9">
            <a:extLst>
              <a:ext uri="{FF2B5EF4-FFF2-40B4-BE49-F238E27FC236}">
                <a16:creationId xmlns:a16="http://schemas.microsoft.com/office/drawing/2014/main" id="{9D03F85C-EE32-8B8A-D6B9-4B47C8B2CD15}"/>
              </a:ext>
            </a:extLst>
          </p:cNvPr>
          <p:cNvSpPr txBox="1"/>
          <p:nvPr/>
        </p:nvSpPr>
        <p:spPr>
          <a:xfrm>
            <a:off x="909666" y="3408192"/>
            <a:ext cx="4156855" cy="646331"/>
          </a:xfrm>
          <a:prstGeom prst="rect">
            <a:avLst/>
          </a:prstGeom>
          <a:noFill/>
        </p:spPr>
        <p:txBody>
          <a:bodyPr wrap="square" rtlCol="0">
            <a:spAutoFit/>
          </a:bodyPr>
          <a:lstStyle/>
          <a:p>
            <a:r>
              <a:rPr lang="en-IN" dirty="0">
                <a:solidFill>
                  <a:schemeClr val="bg1"/>
                </a:solidFill>
              </a:rPr>
              <a:t>Timothy Lopes</a:t>
            </a:r>
          </a:p>
          <a:p>
            <a:r>
              <a:rPr lang="en-IN" dirty="0">
                <a:solidFill>
                  <a:schemeClr val="bg1"/>
                </a:solidFill>
              </a:rPr>
              <a:t>Vinod Kothari Consultants </a:t>
            </a:r>
            <a:r>
              <a:rPr lang="en-IN" dirty="0" err="1">
                <a:solidFill>
                  <a:schemeClr val="bg1"/>
                </a:solidFill>
              </a:rPr>
              <a:t>Pvt.</a:t>
            </a:r>
            <a:r>
              <a:rPr lang="en-IN" dirty="0">
                <a:solidFill>
                  <a:schemeClr val="bg1"/>
                </a:solidFill>
              </a:rPr>
              <a:t> Ltd.</a:t>
            </a:r>
          </a:p>
        </p:txBody>
      </p:sp>
      <p:sp>
        <p:nvSpPr>
          <p:cNvPr id="11" name="object 6">
            <a:extLst>
              <a:ext uri="{FF2B5EF4-FFF2-40B4-BE49-F238E27FC236}">
                <a16:creationId xmlns:a16="http://schemas.microsoft.com/office/drawing/2014/main" id="{B17AB6BD-21B8-EE3B-DB00-5BF541C08E51}"/>
              </a:ext>
            </a:extLst>
          </p:cNvPr>
          <p:cNvSpPr/>
          <p:nvPr/>
        </p:nvSpPr>
        <p:spPr>
          <a:xfrm>
            <a:off x="9583808" y="1267805"/>
            <a:ext cx="1911600" cy="1522800"/>
          </a:xfrm>
          <a:prstGeom prst="rect">
            <a:avLst/>
          </a:prstGeom>
          <a:blipFill>
            <a:blip r:embed="rId2" cstate="print"/>
            <a:stretch>
              <a:fillRect b="-23236"/>
            </a:stretch>
          </a:blipFill>
        </p:spPr>
        <p:txBody>
          <a:bodyPr wrap="square" lIns="0" tIns="0" rIns="0" bIns="0" rtlCol="0"/>
          <a:lstStyle/>
          <a:p>
            <a:endParaRPr sz="1200" dirty="0"/>
          </a:p>
        </p:txBody>
      </p:sp>
    </p:spTree>
    <p:extLst>
      <p:ext uri="{BB962C8B-B14F-4D97-AF65-F5344CB8AC3E}">
        <p14:creationId xmlns:p14="http://schemas.microsoft.com/office/powerpoint/2010/main" val="4171488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35BFADC-9F33-275C-B8BA-3BA950397B82}"/>
              </a:ext>
            </a:extLst>
          </p:cNvPr>
          <p:cNvSpPr>
            <a:spLocks noGrp="1"/>
          </p:cNvSpPr>
          <p:nvPr>
            <p:ph type="title"/>
          </p:nvPr>
        </p:nvSpPr>
        <p:spPr/>
        <p:txBody>
          <a:bodyPr/>
          <a:lstStyle/>
          <a:p>
            <a:r>
              <a:rPr lang="en-IN" dirty="0"/>
              <a:t>General overview of accounting aspects</a:t>
            </a:r>
          </a:p>
        </p:txBody>
      </p:sp>
      <p:sp>
        <p:nvSpPr>
          <p:cNvPr id="5" name="Footer Placeholder 4">
            <a:extLst>
              <a:ext uri="{FF2B5EF4-FFF2-40B4-BE49-F238E27FC236}">
                <a16:creationId xmlns:a16="http://schemas.microsoft.com/office/drawing/2014/main" id="{312C7514-6345-B29A-7324-D86E40CC3E29}"/>
              </a:ext>
            </a:extLst>
          </p:cNvPr>
          <p:cNvSpPr>
            <a:spLocks noGrp="1"/>
          </p:cNvSpPr>
          <p:nvPr>
            <p:ph type="ftr" sz="quarter" idx="11"/>
          </p:nvPr>
        </p:nvSpPr>
        <p:spPr/>
        <p:txBody>
          <a:bodyPr/>
          <a:lstStyle/>
          <a:p>
            <a:r>
              <a:rPr lang="en-US" dirty="0"/>
              <a:t>Sale of stressed loans - Accounting and Valuation</a:t>
            </a:r>
          </a:p>
        </p:txBody>
      </p:sp>
      <p:sp>
        <p:nvSpPr>
          <p:cNvPr id="6" name="Slide Number Placeholder 5">
            <a:extLst>
              <a:ext uri="{FF2B5EF4-FFF2-40B4-BE49-F238E27FC236}">
                <a16:creationId xmlns:a16="http://schemas.microsoft.com/office/drawing/2014/main" id="{D9B3F78F-4749-0516-6363-5C73B2F00869}"/>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9" name="Rectangle 8">
            <a:extLst>
              <a:ext uri="{FF2B5EF4-FFF2-40B4-BE49-F238E27FC236}">
                <a16:creationId xmlns:a16="http://schemas.microsoft.com/office/drawing/2014/main" id="{E6E946E8-D9EC-47BC-6D9E-EA8EC61A626F}"/>
              </a:ext>
            </a:extLst>
          </p:cNvPr>
          <p:cNvSpPr/>
          <p:nvPr/>
        </p:nvSpPr>
        <p:spPr>
          <a:xfrm>
            <a:off x="4795935" y="2034073"/>
            <a:ext cx="2304661" cy="765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Does the entity follow Ind-AS?</a:t>
            </a:r>
          </a:p>
        </p:txBody>
      </p:sp>
      <p:sp>
        <p:nvSpPr>
          <p:cNvPr id="10" name="Rectangle 9">
            <a:extLst>
              <a:ext uri="{FF2B5EF4-FFF2-40B4-BE49-F238E27FC236}">
                <a16:creationId xmlns:a16="http://schemas.microsoft.com/office/drawing/2014/main" id="{A7CBD094-B6EB-3873-FCCF-F6F56FFAEEB1}"/>
              </a:ext>
            </a:extLst>
          </p:cNvPr>
          <p:cNvSpPr/>
          <p:nvPr/>
        </p:nvSpPr>
        <p:spPr>
          <a:xfrm>
            <a:off x="1322617" y="2551423"/>
            <a:ext cx="1628189" cy="5405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Follow Ind-AS</a:t>
            </a:r>
          </a:p>
        </p:txBody>
      </p:sp>
      <p:sp>
        <p:nvSpPr>
          <p:cNvPr id="11" name="Rectangle 10">
            <a:extLst>
              <a:ext uri="{FF2B5EF4-FFF2-40B4-BE49-F238E27FC236}">
                <a16:creationId xmlns:a16="http://schemas.microsoft.com/office/drawing/2014/main" id="{E5686155-9EEA-18E9-B344-A9C5B88CC239}"/>
              </a:ext>
            </a:extLst>
          </p:cNvPr>
          <p:cNvSpPr/>
          <p:nvPr/>
        </p:nvSpPr>
        <p:spPr>
          <a:xfrm>
            <a:off x="9151667" y="2566151"/>
            <a:ext cx="1500882" cy="498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Follow GAAP,  TLE</a:t>
            </a:r>
          </a:p>
        </p:txBody>
      </p:sp>
      <p:cxnSp>
        <p:nvCxnSpPr>
          <p:cNvPr id="13" name="Connector: Elbow 12">
            <a:extLst>
              <a:ext uri="{FF2B5EF4-FFF2-40B4-BE49-F238E27FC236}">
                <a16:creationId xmlns:a16="http://schemas.microsoft.com/office/drawing/2014/main" id="{FA5B16EB-9E6F-CC24-CA1D-252F9083055B}"/>
              </a:ext>
            </a:extLst>
          </p:cNvPr>
          <p:cNvCxnSpPr>
            <a:cxnSpLocks/>
            <a:stCxn id="9" idx="1"/>
            <a:endCxn id="10" idx="0"/>
          </p:cNvCxnSpPr>
          <p:nvPr/>
        </p:nvCxnSpPr>
        <p:spPr>
          <a:xfrm rot="10800000" flipV="1">
            <a:off x="2136713" y="2416629"/>
            <a:ext cx="2659223" cy="134794"/>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28DBF29C-032B-E2C6-16CE-FB86688C6D86}"/>
              </a:ext>
            </a:extLst>
          </p:cNvPr>
          <p:cNvCxnSpPr>
            <a:cxnSpLocks/>
            <a:stCxn id="9" idx="3"/>
            <a:endCxn id="11" idx="0"/>
          </p:cNvCxnSpPr>
          <p:nvPr/>
        </p:nvCxnSpPr>
        <p:spPr>
          <a:xfrm>
            <a:off x="7100596" y="2416629"/>
            <a:ext cx="2801512" cy="149522"/>
          </a:xfrm>
          <a:prstGeom prst="bentConnector2">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1D16795-31C4-C551-0B86-F351A2AD8365}"/>
              </a:ext>
            </a:extLst>
          </p:cNvPr>
          <p:cNvSpPr txBox="1"/>
          <p:nvPr/>
        </p:nvSpPr>
        <p:spPr>
          <a:xfrm>
            <a:off x="3308511" y="2056821"/>
            <a:ext cx="564859"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dirty="0"/>
              <a:t>Yes</a:t>
            </a:r>
          </a:p>
        </p:txBody>
      </p:sp>
      <p:sp>
        <p:nvSpPr>
          <p:cNvPr id="17" name="TextBox 16">
            <a:extLst>
              <a:ext uri="{FF2B5EF4-FFF2-40B4-BE49-F238E27FC236}">
                <a16:creationId xmlns:a16="http://schemas.microsoft.com/office/drawing/2014/main" id="{15D3B6BA-462E-C888-2CB6-CC8FF04300EB}"/>
              </a:ext>
            </a:extLst>
          </p:cNvPr>
          <p:cNvSpPr txBox="1"/>
          <p:nvPr/>
        </p:nvSpPr>
        <p:spPr>
          <a:xfrm>
            <a:off x="8025489" y="2056821"/>
            <a:ext cx="50230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dirty="0"/>
              <a:t>No</a:t>
            </a:r>
          </a:p>
        </p:txBody>
      </p:sp>
      <p:sp>
        <p:nvSpPr>
          <p:cNvPr id="22" name="Rectangle 21">
            <a:extLst>
              <a:ext uri="{FF2B5EF4-FFF2-40B4-BE49-F238E27FC236}">
                <a16:creationId xmlns:a16="http://schemas.microsoft.com/office/drawing/2014/main" id="{BAFF61AE-D79E-E169-2A74-26C5124766FF}"/>
              </a:ext>
            </a:extLst>
          </p:cNvPr>
          <p:cNvSpPr/>
          <p:nvPr/>
        </p:nvSpPr>
        <p:spPr>
          <a:xfrm>
            <a:off x="581192" y="3480656"/>
            <a:ext cx="1324950" cy="4984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sz="1400" dirty="0"/>
              <a:t>In the books of the transferor</a:t>
            </a:r>
          </a:p>
        </p:txBody>
      </p:sp>
      <p:cxnSp>
        <p:nvCxnSpPr>
          <p:cNvPr id="24" name="Straight Connector 23">
            <a:extLst>
              <a:ext uri="{FF2B5EF4-FFF2-40B4-BE49-F238E27FC236}">
                <a16:creationId xmlns:a16="http://schemas.microsoft.com/office/drawing/2014/main" id="{EFF6F8BA-DA9B-BE59-3510-3F2CABE65311}"/>
              </a:ext>
            </a:extLst>
          </p:cNvPr>
          <p:cNvCxnSpPr>
            <a:cxnSpLocks/>
          </p:cNvCxnSpPr>
          <p:nvPr/>
        </p:nvCxnSpPr>
        <p:spPr>
          <a:xfrm>
            <a:off x="699796" y="3979079"/>
            <a:ext cx="0" cy="1860538"/>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C4104433-F976-E4C6-D010-65738A2A0927}"/>
              </a:ext>
            </a:extLst>
          </p:cNvPr>
          <p:cNvSpPr txBox="1"/>
          <p:nvPr/>
        </p:nvSpPr>
        <p:spPr>
          <a:xfrm>
            <a:off x="731158" y="4036651"/>
            <a:ext cx="1931431" cy="1569660"/>
          </a:xfrm>
          <a:prstGeom prst="rect">
            <a:avLst/>
          </a:prstGeom>
          <a:noFill/>
        </p:spPr>
        <p:txBody>
          <a:bodyPr wrap="square" rtlCol="0">
            <a:spAutoFit/>
          </a:bodyPr>
          <a:lstStyle/>
          <a:p>
            <a:pPr marL="171450" indent="-171450">
              <a:buFont typeface="Arial" panose="020B0604020202020204" pitchFamily="34" charset="0"/>
              <a:buChar char="•"/>
            </a:pPr>
            <a:r>
              <a:rPr lang="en-IN" sz="1200" dirty="0"/>
              <a:t>Derecognise the asset if conditions are met</a:t>
            </a:r>
          </a:p>
          <a:p>
            <a:pPr marL="171450" indent="-171450">
              <a:buFont typeface="Arial" panose="020B0604020202020204" pitchFamily="34" charset="0"/>
              <a:buChar char="•"/>
            </a:pPr>
            <a:r>
              <a:rPr lang="en-IN" sz="1200" dirty="0"/>
              <a:t>Book gain or loss on sale in P&amp;L</a:t>
            </a:r>
          </a:p>
          <a:p>
            <a:pPr marL="171450" indent="-171450">
              <a:buFont typeface="Arial" panose="020B0604020202020204" pitchFamily="34" charset="0"/>
              <a:buChar char="•"/>
            </a:pPr>
            <a:r>
              <a:rPr lang="en-IN" sz="1200" dirty="0"/>
              <a:t>If transferor invests in SRs, it would be accounted as per Ind AS 109.</a:t>
            </a:r>
            <a:endParaRPr lang="en-IN" sz="1200" strike="sngStrike" dirty="0"/>
          </a:p>
        </p:txBody>
      </p:sp>
      <p:sp>
        <p:nvSpPr>
          <p:cNvPr id="27" name="Rectangle 26">
            <a:extLst>
              <a:ext uri="{FF2B5EF4-FFF2-40B4-BE49-F238E27FC236}">
                <a16:creationId xmlns:a16="http://schemas.microsoft.com/office/drawing/2014/main" id="{92D15342-AC31-126A-7D29-1100BA8BF674}"/>
              </a:ext>
            </a:extLst>
          </p:cNvPr>
          <p:cNvSpPr/>
          <p:nvPr/>
        </p:nvSpPr>
        <p:spPr>
          <a:xfrm>
            <a:off x="3308511" y="3480656"/>
            <a:ext cx="1324950" cy="4984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sz="1400" dirty="0"/>
              <a:t>In the books of the transferee</a:t>
            </a:r>
          </a:p>
        </p:txBody>
      </p:sp>
      <p:sp>
        <p:nvSpPr>
          <p:cNvPr id="28" name="Rectangle 27">
            <a:extLst>
              <a:ext uri="{FF2B5EF4-FFF2-40B4-BE49-F238E27FC236}">
                <a16:creationId xmlns:a16="http://schemas.microsoft.com/office/drawing/2014/main" id="{B6F5F246-F5E3-9091-2795-B22B9F97201E}"/>
              </a:ext>
            </a:extLst>
          </p:cNvPr>
          <p:cNvSpPr/>
          <p:nvPr/>
        </p:nvSpPr>
        <p:spPr>
          <a:xfrm>
            <a:off x="6154889" y="3480656"/>
            <a:ext cx="1324950" cy="4984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sz="1400" dirty="0"/>
              <a:t>In the books of the transferor</a:t>
            </a:r>
          </a:p>
        </p:txBody>
      </p:sp>
      <p:sp>
        <p:nvSpPr>
          <p:cNvPr id="29" name="Rectangle 28">
            <a:extLst>
              <a:ext uri="{FF2B5EF4-FFF2-40B4-BE49-F238E27FC236}">
                <a16:creationId xmlns:a16="http://schemas.microsoft.com/office/drawing/2014/main" id="{4A3DC0FC-5CB1-37F9-CC11-1185F46AE747}"/>
              </a:ext>
            </a:extLst>
          </p:cNvPr>
          <p:cNvSpPr/>
          <p:nvPr/>
        </p:nvSpPr>
        <p:spPr>
          <a:xfrm>
            <a:off x="9352947" y="3477104"/>
            <a:ext cx="1324950" cy="4984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sz="1400" dirty="0"/>
              <a:t>In the books of the transferor</a:t>
            </a:r>
          </a:p>
        </p:txBody>
      </p:sp>
      <p:sp>
        <p:nvSpPr>
          <p:cNvPr id="30" name="TextBox 29">
            <a:extLst>
              <a:ext uri="{FF2B5EF4-FFF2-40B4-BE49-F238E27FC236}">
                <a16:creationId xmlns:a16="http://schemas.microsoft.com/office/drawing/2014/main" id="{FBDFB563-3D9C-EA69-4D64-3DE19E8C1699}"/>
              </a:ext>
            </a:extLst>
          </p:cNvPr>
          <p:cNvSpPr txBox="1"/>
          <p:nvPr/>
        </p:nvSpPr>
        <p:spPr>
          <a:xfrm>
            <a:off x="3405791" y="4031148"/>
            <a:ext cx="1931431" cy="1015663"/>
          </a:xfrm>
          <a:prstGeom prst="rect">
            <a:avLst/>
          </a:prstGeom>
          <a:noFill/>
        </p:spPr>
        <p:txBody>
          <a:bodyPr wrap="square" rtlCol="0">
            <a:spAutoFit/>
          </a:bodyPr>
          <a:lstStyle/>
          <a:p>
            <a:pPr marL="171450" indent="-171450">
              <a:buFont typeface="Arial" panose="020B0604020202020204" pitchFamily="34" charset="0"/>
              <a:buChar char="•"/>
            </a:pPr>
            <a:r>
              <a:rPr lang="en-IN" sz="1200" dirty="0"/>
              <a:t>Investment in pool of loans would be recognised as a financial asset and accounted as per Ind AS 109</a:t>
            </a:r>
          </a:p>
        </p:txBody>
      </p:sp>
      <p:cxnSp>
        <p:nvCxnSpPr>
          <p:cNvPr id="33" name="Straight Connector 32">
            <a:extLst>
              <a:ext uri="{FF2B5EF4-FFF2-40B4-BE49-F238E27FC236}">
                <a16:creationId xmlns:a16="http://schemas.microsoft.com/office/drawing/2014/main" id="{D5E71CC9-8036-9B17-3CB6-EB0261C98D11}"/>
              </a:ext>
            </a:extLst>
          </p:cNvPr>
          <p:cNvCxnSpPr>
            <a:cxnSpLocks/>
          </p:cNvCxnSpPr>
          <p:nvPr/>
        </p:nvCxnSpPr>
        <p:spPr>
          <a:xfrm>
            <a:off x="3382496" y="3979079"/>
            <a:ext cx="0" cy="186053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4" name="Straight Connector 33">
            <a:extLst>
              <a:ext uri="{FF2B5EF4-FFF2-40B4-BE49-F238E27FC236}">
                <a16:creationId xmlns:a16="http://schemas.microsoft.com/office/drawing/2014/main" id="{D8D8EE93-E67F-A8A9-EE1F-224826095D2E}"/>
              </a:ext>
            </a:extLst>
          </p:cNvPr>
          <p:cNvCxnSpPr>
            <a:cxnSpLocks/>
          </p:cNvCxnSpPr>
          <p:nvPr/>
        </p:nvCxnSpPr>
        <p:spPr>
          <a:xfrm>
            <a:off x="6307278" y="3979079"/>
            <a:ext cx="0" cy="1860538"/>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5" name="TextBox 34">
            <a:extLst>
              <a:ext uri="{FF2B5EF4-FFF2-40B4-BE49-F238E27FC236}">
                <a16:creationId xmlns:a16="http://schemas.microsoft.com/office/drawing/2014/main" id="{B69F1ABA-F301-8B7C-4602-36A1DDB4A045}"/>
              </a:ext>
            </a:extLst>
          </p:cNvPr>
          <p:cNvSpPr txBox="1"/>
          <p:nvPr/>
        </p:nvSpPr>
        <p:spPr>
          <a:xfrm>
            <a:off x="6330571" y="4016284"/>
            <a:ext cx="2356225" cy="2308324"/>
          </a:xfrm>
          <a:prstGeom prst="rect">
            <a:avLst/>
          </a:prstGeom>
          <a:noFill/>
        </p:spPr>
        <p:txBody>
          <a:bodyPr wrap="square" rtlCol="0">
            <a:spAutoFit/>
          </a:bodyPr>
          <a:lstStyle/>
          <a:p>
            <a:pPr marL="171450" indent="-171450">
              <a:buFont typeface="Arial" panose="020B0604020202020204" pitchFamily="34" charset="0"/>
              <a:buChar char="•"/>
            </a:pPr>
            <a:r>
              <a:rPr lang="en-IN" sz="1200" dirty="0"/>
              <a:t>Derecognise on receipt of consideration</a:t>
            </a:r>
          </a:p>
          <a:p>
            <a:pPr marL="171450" indent="-171450">
              <a:buFont typeface="Arial" panose="020B0604020202020204" pitchFamily="34" charset="0"/>
              <a:buChar char="•"/>
            </a:pPr>
            <a:r>
              <a:rPr lang="en-IN" sz="1200" dirty="0"/>
              <a:t>If consideration -</a:t>
            </a:r>
          </a:p>
          <a:p>
            <a:pPr marL="360363" lvl="1" indent="-171450">
              <a:buFont typeface="Arial" panose="020B0604020202020204" pitchFamily="34" charset="0"/>
              <a:buChar char="•"/>
            </a:pPr>
            <a:r>
              <a:rPr lang="en-IN" sz="1200" dirty="0"/>
              <a:t>&lt;NBV, then shortfall booked to P&amp;L,</a:t>
            </a:r>
          </a:p>
          <a:p>
            <a:pPr marL="360363" lvl="1" indent="-171450">
              <a:buFont typeface="Arial" panose="020B0604020202020204" pitchFamily="34" charset="0"/>
              <a:buChar char="•"/>
            </a:pPr>
            <a:r>
              <a:rPr lang="en-IN" sz="1200" dirty="0"/>
              <a:t>&gt;NBV, excess booked to P&amp;L through reversal of excess provisions</a:t>
            </a:r>
          </a:p>
          <a:p>
            <a:pPr marL="171450" lvl="1" indent="-171450">
              <a:buFont typeface="Arial" panose="020B0604020202020204" pitchFamily="34" charset="0"/>
              <a:buChar char="•"/>
            </a:pPr>
            <a:r>
              <a:rPr lang="en-IN" sz="1200" dirty="0"/>
              <a:t>If transferor invests in SRs, then record at lower of the </a:t>
            </a:r>
            <a:r>
              <a:rPr lang="en-IN" sz="1200" dirty="0" err="1"/>
              <a:t>foll</a:t>
            </a:r>
            <a:r>
              <a:rPr lang="en-IN" sz="1200" dirty="0"/>
              <a:t> –</a:t>
            </a:r>
          </a:p>
          <a:p>
            <a:pPr marL="628650" lvl="2" indent="-171450">
              <a:buFont typeface="Arial" panose="020B0604020202020204" pitchFamily="34" charset="0"/>
              <a:buChar char="•"/>
            </a:pPr>
            <a:r>
              <a:rPr lang="en-IN" sz="1200" dirty="0" err="1"/>
              <a:t>Redn</a:t>
            </a:r>
            <a:r>
              <a:rPr lang="en-IN" sz="1200" dirty="0"/>
              <a:t> value of SRs, or</a:t>
            </a:r>
          </a:p>
          <a:p>
            <a:pPr marL="628650" lvl="2" indent="-171450">
              <a:buFont typeface="Arial" panose="020B0604020202020204" pitchFamily="34" charset="0"/>
              <a:buChar char="•"/>
            </a:pPr>
            <a:r>
              <a:rPr lang="en-IN" sz="1200" dirty="0"/>
              <a:t>NBV.</a:t>
            </a:r>
          </a:p>
        </p:txBody>
      </p:sp>
      <p:sp>
        <p:nvSpPr>
          <p:cNvPr id="36" name="TextBox 35">
            <a:extLst>
              <a:ext uri="{FF2B5EF4-FFF2-40B4-BE49-F238E27FC236}">
                <a16:creationId xmlns:a16="http://schemas.microsoft.com/office/drawing/2014/main" id="{FDB403E4-9EE8-C2FC-76B3-A484191A2D59}"/>
              </a:ext>
            </a:extLst>
          </p:cNvPr>
          <p:cNvSpPr txBox="1"/>
          <p:nvPr/>
        </p:nvSpPr>
        <p:spPr>
          <a:xfrm>
            <a:off x="9408933" y="3950689"/>
            <a:ext cx="2356225" cy="2123658"/>
          </a:xfrm>
          <a:prstGeom prst="rect">
            <a:avLst/>
          </a:prstGeom>
          <a:noFill/>
        </p:spPr>
        <p:txBody>
          <a:bodyPr wrap="square" rtlCol="0">
            <a:spAutoFit/>
          </a:bodyPr>
          <a:lstStyle/>
          <a:p>
            <a:pPr marL="171450" indent="-171450">
              <a:buFont typeface="Arial" panose="020B0604020202020204" pitchFamily="34" charset="0"/>
              <a:buChar char="•"/>
            </a:pPr>
            <a:r>
              <a:rPr lang="en-US" sz="1200" dirty="0"/>
              <a:t>If the NPV of the cash flows estimated while acquiring the loan is less than the consideration paid for acquiring the loan, provisions shall be maintained to the extent of the difference.</a:t>
            </a:r>
          </a:p>
          <a:p>
            <a:pPr marL="171450" indent="-171450">
              <a:buFont typeface="Arial" panose="020B0604020202020204" pitchFamily="34" charset="0"/>
              <a:buChar char="•"/>
            </a:pPr>
            <a:r>
              <a:rPr lang="en-US" sz="1200" dirty="0"/>
              <a:t>In case NPAs are acquired, income can be recognized after outstanding principal on the loan account has been paid. </a:t>
            </a:r>
            <a:endParaRPr lang="en-IN" sz="1200" dirty="0"/>
          </a:p>
        </p:txBody>
      </p:sp>
      <p:cxnSp>
        <p:nvCxnSpPr>
          <p:cNvPr id="37" name="Straight Connector 36">
            <a:extLst>
              <a:ext uri="{FF2B5EF4-FFF2-40B4-BE49-F238E27FC236}">
                <a16:creationId xmlns:a16="http://schemas.microsoft.com/office/drawing/2014/main" id="{58680326-3ED1-E13E-51A3-F518ED295F5C}"/>
              </a:ext>
            </a:extLst>
          </p:cNvPr>
          <p:cNvCxnSpPr>
            <a:cxnSpLocks/>
          </p:cNvCxnSpPr>
          <p:nvPr/>
        </p:nvCxnSpPr>
        <p:spPr>
          <a:xfrm>
            <a:off x="9397429" y="3933088"/>
            <a:ext cx="0" cy="186053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9" name="Connector: Elbow 38">
            <a:extLst>
              <a:ext uri="{FF2B5EF4-FFF2-40B4-BE49-F238E27FC236}">
                <a16:creationId xmlns:a16="http://schemas.microsoft.com/office/drawing/2014/main" id="{FA050EB6-1569-4B1E-4B0E-5CAC3DBCBA72}"/>
              </a:ext>
            </a:extLst>
          </p:cNvPr>
          <p:cNvCxnSpPr>
            <a:stCxn id="10" idx="2"/>
            <a:endCxn id="22" idx="0"/>
          </p:cNvCxnSpPr>
          <p:nvPr/>
        </p:nvCxnSpPr>
        <p:spPr>
          <a:xfrm rot="5400000">
            <a:off x="1495840" y="2839784"/>
            <a:ext cx="388700" cy="893045"/>
          </a:xfrm>
          <a:prstGeom prst="bentConnector3">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41" name="Connector: Elbow 40">
            <a:extLst>
              <a:ext uri="{FF2B5EF4-FFF2-40B4-BE49-F238E27FC236}">
                <a16:creationId xmlns:a16="http://schemas.microsoft.com/office/drawing/2014/main" id="{F844ACB5-2A8C-3C20-DD22-81602E4F50FA}"/>
              </a:ext>
            </a:extLst>
          </p:cNvPr>
          <p:cNvCxnSpPr>
            <a:stCxn id="10" idx="2"/>
            <a:endCxn id="27" idx="0"/>
          </p:cNvCxnSpPr>
          <p:nvPr/>
        </p:nvCxnSpPr>
        <p:spPr>
          <a:xfrm rot="16200000" flipH="1">
            <a:off x="2859499" y="2369169"/>
            <a:ext cx="388700" cy="1834274"/>
          </a:xfrm>
          <a:prstGeom prst="bentConnector3">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43" name="Connector: Elbow 42">
            <a:extLst>
              <a:ext uri="{FF2B5EF4-FFF2-40B4-BE49-F238E27FC236}">
                <a16:creationId xmlns:a16="http://schemas.microsoft.com/office/drawing/2014/main" id="{3544FE3B-99D5-1EF6-951F-8A7A64007403}"/>
              </a:ext>
            </a:extLst>
          </p:cNvPr>
          <p:cNvCxnSpPr>
            <a:stCxn id="11" idx="2"/>
            <a:endCxn id="28" idx="0"/>
          </p:cNvCxnSpPr>
          <p:nvPr/>
        </p:nvCxnSpPr>
        <p:spPr>
          <a:xfrm rot="5400000">
            <a:off x="8151618" y="1730166"/>
            <a:ext cx="416236" cy="3084744"/>
          </a:xfrm>
          <a:prstGeom prst="bentConnector3">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45" name="Connector: Elbow 44">
            <a:extLst>
              <a:ext uri="{FF2B5EF4-FFF2-40B4-BE49-F238E27FC236}">
                <a16:creationId xmlns:a16="http://schemas.microsoft.com/office/drawing/2014/main" id="{A6A49C00-4B19-D84F-F016-58A8B317DAFB}"/>
              </a:ext>
            </a:extLst>
          </p:cNvPr>
          <p:cNvCxnSpPr>
            <a:stCxn id="11" idx="2"/>
            <a:endCxn id="29" idx="0"/>
          </p:cNvCxnSpPr>
          <p:nvPr/>
        </p:nvCxnSpPr>
        <p:spPr>
          <a:xfrm rot="16200000" flipH="1">
            <a:off x="9752423" y="3214105"/>
            <a:ext cx="412684" cy="113314"/>
          </a:xfrm>
          <a:prstGeom prst="bentConnector3">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465846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8F5ABF-5EC3-5985-9C82-49FA6B718B41}"/>
              </a:ext>
            </a:extLst>
          </p:cNvPr>
          <p:cNvSpPr>
            <a:spLocks noGrp="1"/>
          </p:cNvSpPr>
          <p:nvPr>
            <p:ph type="title"/>
          </p:nvPr>
        </p:nvSpPr>
        <p:spPr/>
        <p:txBody>
          <a:bodyPr/>
          <a:lstStyle/>
          <a:p>
            <a:r>
              <a:rPr lang="en-IN" dirty="0"/>
              <a:t>Accounting in the books of the transferor [1/2] </a:t>
            </a:r>
          </a:p>
        </p:txBody>
      </p:sp>
      <p:sp>
        <p:nvSpPr>
          <p:cNvPr id="11" name="Text Placeholder 10">
            <a:extLst>
              <a:ext uri="{FF2B5EF4-FFF2-40B4-BE49-F238E27FC236}">
                <a16:creationId xmlns:a16="http://schemas.microsoft.com/office/drawing/2014/main" id="{FFA5A4CE-A0BF-C404-4EDF-BD5193DF9D7D}"/>
              </a:ext>
            </a:extLst>
          </p:cNvPr>
          <p:cNvSpPr>
            <a:spLocks noGrp="1"/>
          </p:cNvSpPr>
          <p:nvPr>
            <p:ph type="body" idx="1"/>
          </p:nvPr>
        </p:nvSpPr>
        <p:spPr/>
        <p:txBody>
          <a:bodyPr/>
          <a:lstStyle/>
          <a:p>
            <a:r>
              <a:rPr lang="en-IN" dirty="0"/>
              <a:t>Entities that follow Ind-AS [Ind-AS 109]</a:t>
            </a:r>
          </a:p>
        </p:txBody>
      </p:sp>
      <p:sp>
        <p:nvSpPr>
          <p:cNvPr id="12" name="Content Placeholder 11">
            <a:extLst>
              <a:ext uri="{FF2B5EF4-FFF2-40B4-BE49-F238E27FC236}">
                <a16:creationId xmlns:a16="http://schemas.microsoft.com/office/drawing/2014/main" id="{B568E55B-4E40-9630-3F1E-E1A17DBB69DB}"/>
              </a:ext>
            </a:extLst>
          </p:cNvPr>
          <p:cNvSpPr>
            <a:spLocks noGrp="1"/>
          </p:cNvSpPr>
          <p:nvPr>
            <p:ph sz="half" idx="2"/>
          </p:nvPr>
        </p:nvSpPr>
        <p:spPr/>
        <p:txBody>
          <a:bodyPr>
            <a:normAutofit/>
          </a:bodyPr>
          <a:lstStyle/>
          <a:p>
            <a:r>
              <a:rPr lang="en-IN" dirty="0"/>
              <a:t>De-recognition as per Ind-AS 109 if conditions are fulfilled;</a:t>
            </a:r>
          </a:p>
          <a:p>
            <a:r>
              <a:rPr lang="en-IN" dirty="0"/>
              <a:t>Book a gain or loss on sale in P&amp;L, depending on the consideration received and the fair value of the loan transferred.</a:t>
            </a:r>
          </a:p>
        </p:txBody>
      </p:sp>
      <p:sp>
        <p:nvSpPr>
          <p:cNvPr id="13" name="Text Placeholder 12">
            <a:extLst>
              <a:ext uri="{FF2B5EF4-FFF2-40B4-BE49-F238E27FC236}">
                <a16:creationId xmlns:a16="http://schemas.microsoft.com/office/drawing/2014/main" id="{C99EEF91-E48F-1484-AF66-4EDE73CBFC81}"/>
              </a:ext>
            </a:extLst>
          </p:cNvPr>
          <p:cNvSpPr>
            <a:spLocks noGrp="1"/>
          </p:cNvSpPr>
          <p:nvPr>
            <p:ph type="body" sz="quarter" idx="3"/>
          </p:nvPr>
        </p:nvSpPr>
        <p:spPr/>
        <p:txBody>
          <a:bodyPr/>
          <a:lstStyle/>
          <a:p>
            <a:r>
              <a:rPr lang="en-IN" dirty="0"/>
              <a:t>Entities that do not follow Ind-AS [Para 62 of TLE]</a:t>
            </a:r>
          </a:p>
        </p:txBody>
      </p:sp>
      <p:sp>
        <p:nvSpPr>
          <p:cNvPr id="14" name="Content Placeholder 13">
            <a:extLst>
              <a:ext uri="{FF2B5EF4-FFF2-40B4-BE49-F238E27FC236}">
                <a16:creationId xmlns:a16="http://schemas.microsoft.com/office/drawing/2014/main" id="{43F59323-8D04-79C6-2823-9B84472CE35C}"/>
              </a:ext>
            </a:extLst>
          </p:cNvPr>
          <p:cNvSpPr>
            <a:spLocks noGrp="1"/>
          </p:cNvSpPr>
          <p:nvPr>
            <p:ph sz="quarter" idx="4"/>
          </p:nvPr>
        </p:nvSpPr>
        <p:spPr/>
        <p:txBody>
          <a:bodyPr>
            <a:normAutofit/>
          </a:bodyPr>
          <a:lstStyle/>
          <a:p>
            <a:r>
              <a:rPr lang="en-IN" dirty="0"/>
              <a:t>If consideration received is lower than the net book value (NBV) of the assets transferred, the shortfall is booked to P&amp;L;</a:t>
            </a:r>
          </a:p>
          <a:p>
            <a:r>
              <a:rPr lang="en-IN" dirty="0"/>
              <a:t>If consideration received is higher than the net book value of the assets, the excess shall be reversed as excess ECL to P&amp;L</a:t>
            </a:r>
            <a:endParaRPr lang="en-IN" strike="sngStrike" dirty="0"/>
          </a:p>
        </p:txBody>
      </p:sp>
      <p:sp>
        <p:nvSpPr>
          <p:cNvPr id="5" name="Footer Placeholder 4">
            <a:extLst>
              <a:ext uri="{FF2B5EF4-FFF2-40B4-BE49-F238E27FC236}">
                <a16:creationId xmlns:a16="http://schemas.microsoft.com/office/drawing/2014/main" id="{6DEB370A-5232-E5FD-1872-535F1AD764C7}"/>
              </a:ext>
            </a:extLst>
          </p:cNvPr>
          <p:cNvSpPr>
            <a:spLocks noGrp="1"/>
          </p:cNvSpPr>
          <p:nvPr>
            <p:ph type="ftr" sz="quarter" idx="11"/>
          </p:nvPr>
        </p:nvSpPr>
        <p:spPr/>
        <p:txBody>
          <a:bodyPr/>
          <a:lstStyle/>
          <a:p>
            <a:r>
              <a:rPr lang="en-US" dirty="0"/>
              <a:t>Sale of stressed loans - Accounting and Valuation</a:t>
            </a:r>
          </a:p>
        </p:txBody>
      </p:sp>
      <p:sp>
        <p:nvSpPr>
          <p:cNvPr id="6" name="Slide Number Placeholder 5">
            <a:extLst>
              <a:ext uri="{FF2B5EF4-FFF2-40B4-BE49-F238E27FC236}">
                <a16:creationId xmlns:a16="http://schemas.microsoft.com/office/drawing/2014/main" id="{C7206E2E-3B6A-3928-248B-9227EB11215D}"/>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15" name="Text Placeholder 10">
            <a:extLst>
              <a:ext uri="{FF2B5EF4-FFF2-40B4-BE49-F238E27FC236}">
                <a16:creationId xmlns:a16="http://schemas.microsoft.com/office/drawing/2014/main" id="{5A05EB43-0F7A-4890-2854-85D7631D037C}"/>
              </a:ext>
            </a:extLst>
          </p:cNvPr>
          <p:cNvSpPr txBox="1">
            <a:spLocks/>
          </p:cNvSpPr>
          <p:nvPr/>
        </p:nvSpPr>
        <p:spPr>
          <a:xfrm>
            <a:off x="666396" y="1624127"/>
            <a:ext cx="5087075"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IN" sz="1400" dirty="0"/>
              <a:t>[In case of transfer to other than ARC]</a:t>
            </a:r>
          </a:p>
        </p:txBody>
      </p:sp>
    </p:spTree>
    <p:extLst>
      <p:ext uri="{BB962C8B-B14F-4D97-AF65-F5344CB8AC3E}">
        <p14:creationId xmlns:p14="http://schemas.microsoft.com/office/powerpoint/2010/main" val="3533381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8F5ABF-5EC3-5985-9C82-49FA6B718B41}"/>
              </a:ext>
            </a:extLst>
          </p:cNvPr>
          <p:cNvSpPr>
            <a:spLocks noGrp="1"/>
          </p:cNvSpPr>
          <p:nvPr>
            <p:ph type="title"/>
          </p:nvPr>
        </p:nvSpPr>
        <p:spPr/>
        <p:txBody>
          <a:bodyPr/>
          <a:lstStyle/>
          <a:p>
            <a:r>
              <a:rPr lang="en-IN" dirty="0"/>
              <a:t>Accounting in the books of the transferor [2/2] </a:t>
            </a:r>
          </a:p>
        </p:txBody>
      </p:sp>
      <p:sp>
        <p:nvSpPr>
          <p:cNvPr id="11" name="Text Placeholder 10">
            <a:extLst>
              <a:ext uri="{FF2B5EF4-FFF2-40B4-BE49-F238E27FC236}">
                <a16:creationId xmlns:a16="http://schemas.microsoft.com/office/drawing/2014/main" id="{FFA5A4CE-A0BF-C404-4EDF-BD5193DF9D7D}"/>
              </a:ext>
            </a:extLst>
          </p:cNvPr>
          <p:cNvSpPr>
            <a:spLocks noGrp="1"/>
          </p:cNvSpPr>
          <p:nvPr>
            <p:ph type="body" idx="1"/>
          </p:nvPr>
        </p:nvSpPr>
        <p:spPr/>
        <p:txBody>
          <a:bodyPr/>
          <a:lstStyle/>
          <a:p>
            <a:r>
              <a:rPr lang="en-IN" dirty="0"/>
              <a:t>Entities that follow Ind-AS [Ind-AS 109]</a:t>
            </a:r>
          </a:p>
        </p:txBody>
      </p:sp>
      <p:sp>
        <p:nvSpPr>
          <p:cNvPr id="12" name="Content Placeholder 11">
            <a:extLst>
              <a:ext uri="{FF2B5EF4-FFF2-40B4-BE49-F238E27FC236}">
                <a16:creationId xmlns:a16="http://schemas.microsoft.com/office/drawing/2014/main" id="{B568E55B-4E40-9630-3F1E-E1A17DBB69DB}"/>
              </a:ext>
            </a:extLst>
          </p:cNvPr>
          <p:cNvSpPr>
            <a:spLocks noGrp="1"/>
          </p:cNvSpPr>
          <p:nvPr>
            <p:ph sz="half" idx="2"/>
          </p:nvPr>
        </p:nvSpPr>
        <p:spPr/>
        <p:txBody>
          <a:bodyPr>
            <a:normAutofit fontScale="85000" lnSpcReduction="20000"/>
          </a:bodyPr>
          <a:lstStyle/>
          <a:p>
            <a:r>
              <a:rPr lang="en-IN" dirty="0"/>
              <a:t>De-recognition as per Ind-AS 109 if conditions are fulfilled;</a:t>
            </a:r>
          </a:p>
          <a:p>
            <a:r>
              <a:rPr lang="en-IN" dirty="0"/>
              <a:t>Book loss on sale or reversal of ECL in P&amp;L, depending on the consideration received and the fair value of the loan transferred.</a:t>
            </a:r>
          </a:p>
          <a:p>
            <a:r>
              <a:rPr lang="en-IN" dirty="0"/>
              <a:t>If the transferor invests in the SRs then investment would be recognised as an investment in financial asset;</a:t>
            </a:r>
          </a:p>
          <a:p>
            <a:r>
              <a:rPr lang="en-IN" dirty="0"/>
              <a:t>Subsequent measurement would be done in accordance with Ind AS 109</a:t>
            </a:r>
          </a:p>
        </p:txBody>
      </p:sp>
      <p:sp>
        <p:nvSpPr>
          <p:cNvPr id="13" name="Text Placeholder 12">
            <a:extLst>
              <a:ext uri="{FF2B5EF4-FFF2-40B4-BE49-F238E27FC236}">
                <a16:creationId xmlns:a16="http://schemas.microsoft.com/office/drawing/2014/main" id="{C99EEF91-E48F-1484-AF66-4EDE73CBFC81}"/>
              </a:ext>
            </a:extLst>
          </p:cNvPr>
          <p:cNvSpPr>
            <a:spLocks noGrp="1"/>
          </p:cNvSpPr>
          <p:nvPr>
            <p:ph type="body" sz="quarter" idx="3"/>
          </p:nvPr>
        </p:nvSpPr>
        <p:spPr/>
        <p:txBody>
          <a:bodyPr/>
          <a:lstStyle/>
          <a:p>
            <a:r>
              <a:rPr lang="en-IN" dirty="0"/>
              <a:t>Entities that do not follow Ind-AS [Para 75 &amp; 76 of TLE Directions]</a:t>
            </a:r>
          </a:p>
        </p:txBody>
      </p:sp>
      <p:sp>
        <p:nvSpPr>
          <p:cNvPr id="14" name="Content Placeholder 13">
            <a:extLst>
              <a:ext uri="{FF2B5EF4-FFF2-40B4-BE49-F238E27FC236}">
                <a16:creationId xmlns:a16="http://schemas.microsoft.com/office/drawing/2014/main" id="{43F59323-8D04-79C6-2823-9B84472CE35C}"/>
              </a:ext>
            </a:extLst>
          </p:cNvPr>
          <p:cNvSpPr>
            <a:spLocks noGrp="1"/>
          </p:cNvSpPr>
          <p:nvPr>
            <p:ph sz="quarter" idx="4"/>
          </p:nvPr>
        </p:nvSpPr>
        <p:spPr/>
        <p:txBody>
          <a:bodyPr>
            <a:normAutofit fontScale="85000" lnSpcReduction="20000"/>
          </a:bodyPr>
          <a:lstStyle/>
          <a:p>
            <a:r>
              <a:rPr lang="en-IN" dirty="0"/>
              <a:t>In case of transfer to ARC at a price below the NBV </a:t>
            </a:r>
            <a:r>
              <a:rPr lang="en-US" dirty="0"/>
              <a:t>at the time of transfer, lenders shall debit the shortfall to the profit and loss account for the year in which the transfer has taken place;</a:t>
            </a:r>
          </a:p>
          <a:p>
            <a:r>
              <a:rPr lang="en-US" dirty="0"/>
              <a:t>In case of transfer to ARC for a value higher than the NBV at the time of transfer, the excess provision shall be reversed. In case consideration is received by way of SRs, the transferor shall book a gain only when the securities are redeemed or transferred and the gain is actually realized.</a:t>
            </a:r>
          </a:p>
          <a:p>
            <a:r>
              <a:rPr lang="en-US" dirty="0"/>
              <a:t>If transferor invests in SRs, the such investment shall be recorded at the lower of the following:</a:t>
            </a:r>
          </a:p>
          <a:p>
            <a:pPr lvl="1"/>
            <a:r>
              <a:rPr lang="en-US" dirty="0"/>
              <a:t>Redemption value of the SRs arrived at based on NAV;</a:t>
            </a:r>
          </a:p>
          <a:p>
            <a:pPr lvl="1"/>
            <a:r>
              <a:rPr lang="en-US" dirty="0"/>
              <a:t>NBV of the transferred stressed loan at the time of transfer.</a:t>
            </a:r>
            <a:endParaRPr lang="en-IN" dirty="0"/>
          </a:p>
        </p:txBody>
      </p:sp>
      <p:sp>
        <p:nvSpPr>
          <p:cNvPr id="5" name="Footer Placeholder 4">
            <a:extLst>
              <a:ext uri="{FF2B5EF4-FFF2-40B4-BE49-F238E27FC236}">
                <a16:creationId xmlns:a16="http://schemas.microsoft.com/office/drawing/2014/main" id="{6DEB370A-5232-E5FD-1872-535F1AD764C7}"/>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C7206E2E-3B6A-3928-248B-9227EB11215D}"/>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15" name="Text Placeholder 10">
            <a:extLst>
              <a:ext uri="{FF2B5EF4-FFF2-40B4-BE49-F238E27FC236}">
                <a16:creationId xmlns:a16="http://schemas.microsoft.com/office/drawing/2014/main" id="{5A05EB43-0F7A-4890-2854-85D7631D037C}"/>
              </a:ext>
            </a:extLst>
          </p:cNvPr>
          <p:cNvSpPr txBox="1">
            <a:spLocks/>
          </p:cNvSpPr>
          <p:nvPr/>
        </p:nvSpPr>
        <p:spPr>
          <a:xfrm>
            <a:off x="666396" y="1624127"/>
            <a:ext cx="5087075"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IN" sz="1400" dirty="0"/>
              <a:t>[In case of transfer to ARC]</a:t>
            </a:r>
          </a:p>
        </p:txBody>
      </p:sp>
    </p:spTree>
    <p:extLst>
      <p:ext uri="{BB962C8B-B14F-4D97-AF65-F5344CB8AC3E}">
        <p14:creationId xmlns:p14="http://schemas.microsoft.com/office/powerpoint/2010/main" val="3525894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1511-A8BB-AFC5-34A0-C3EFF0AFCEB7}"/>
              </a:ext>
            </a:extLst>
          </p:cNvPr>
          <p:cNvSpPr>
            <a:spLocks noGrp="1"/>
          </p:cNvSpPr>
          <p:nvPr>
            <p:ph type="title"/>
          </p:nvPr>
        </p:nvSpPr>
        <p:spPr/>
        <p:txBody>
          <a:bodyPr/>
          <a:lstStyle/>
          <a:p>
            <a:r>
              <a:rPr lang="en-IN" dirty="0"/>
              <a:t>Accounting in the books of the transferee</a:t>
            </a:r>
          </a:p>
        </p:txBody>
      </p:sp>
      <p:sp>
        <p:nvSpPr>
          <p:cNvPr id="7" name="Text Placeholder 6">
            <a:extLst>
              <a:ext uri="{FF2B5EF4-FFF2-40B4-BE49-F238E27FC236}">
                <a16:creationId xmlns:a16="http://schemas.microsoft.com/office/drawing/2014/main" id="{900D43D4-5278-8575-C5CA-271A4789156B}"/>
              </a:ext>
            </a:extLst>
          </p:cNvPr>
          <p:cNvSpPr>
            <a:spLocks noGrp="1"/>
          </p:cNvSpPr>
          <p:nvPr>
            <p:ph type="body" idx="1"/>
          </p:nvPr>
        </p:nvSpPr>
        <p:spPr/>
        <p:txBody>
          <a:bodyPr/>
          <a:lstStyle/>
          <a:p>
            <a:r>
              <a:rPr lang="en-IN" dirty="0"/>
              <a:t>Entities that follow Ind-AS</a:t>
            </a:r>
          </a:p>
        </p:txBody>
      </p:sp>
      <p:sp>
        <p:nvSpPr>
          <p:cNvPr id="8" name="Content Placeholder 7">
            <a:extLst>
              <a:ext uri="{FF2B5EF4-FFF2-40B4-BE49-F238E27FC236}">
                <a16:creationId xmlns:a16="http://schemas.microsoft.com/office/drawing/2014/main" id="{455513D0-FA8E-8EFA-2EEA-B0ED7E95B40A}"/>
              </a:ext>
            </a:extLst>
          </p:cNvPr>
          <p:cNvSpPr>
            <a:spLocks noGrp="1"/>
          </p:cNvSpPr>
          <p:nvPr>
            <p:ph sz="half" idx="2"/>
          </p:nvPr>
        </p:nvSpPr>
        <p:spPr/>
        <p:txBody>
          <a:bodyPr/>
          <a:lstStyle/>
          <a:p>
            <a:r>
              <a:rPr lang="en-IN" dirty="0"/>
              <a:t>Investment would be recognised as an investment in financial asset;</a:t>
            </a:r>
          </a:p>
          <a:p>
            <a:r>
              <a:rPr lang="en-IN" dirty="0"/>
              <a:t>Subsequent measurement would be done through FVTPL.</a:t>
            </a:r>
          </a:p>
          <a:p>
            <a:endParaRPr lang="en-IN" dirty="0"/>
          </a:p>
        </p:txBody>
      </p:sp>
      <p:sp>
        <p:nvSpPr>
          <p:cNvPr id="9" name="Text Placeholder 8">
            <a:extLst>
              <a:ext uri="{FF2B5EF4-FFF2-40B4-BE49-F238E27FC236}">
                <a16:creationId xmlns:a16="http://schemas.microsoft.com/office/drawing/2014/main" id="{C61403B5-8D1F-F873-98E5-2B6340E25EDA}"/>
              </a:ext>
            </a:extLst>
          </p:cNvPr>
          <p:cNvSpPr>
            <a:spLocks noGrp="1"/>
          </p:cNvSpPr>
          <p:nvPr>
            <p:ph type="body" sz="quarter" idx="3"/>
          </p:nvPr>
        </p:nvSpPr>
        <p:spPr/>
        <p:txBody>
          <a:bodyPr/>
          <a:lstStyle/>
          <a:p>
            <a:r>
              <a:rPr lang="en-IN" dirty="0"/>
              <a:t>Entities that do not follow Ind-AS [Para 67 of TLE]</a:t>
            </a:r>
          </a:p>
        </p:txBody>
      </p:sp>
      <p:sp>
        <p:nvSpPr>
          <p:cNvPr id="10" name="Content Placeholder 9">
            <a:extLst>
              <a:ext uri="{FF2B5EF4-FFF2-40B4-BE49-F238E27FC236}">
                <a16:creationId xmlns:a16="http://schemas.microsoft.com/office/drawing/2014/main" id="{EABED62C-0FAF-3BB8-90B3-A8DA7F7251B8}"/>
              </a:ext>
            </a:extLst>
          </p:cNvPr>
          <p:cNvSpPr>
            <a:spLocks noGrp="1"/>
          </p:cNvSpPr>
          <p:nvPr>
            <p:ph sz="quarter" idx="4"/>
          </p:nvPr>
        </p:nvSpPr>
        <p:spPr/>
        <p:txBody>
          <a:bodyPr/>
          <a:lstStyle/>
          <a:p>
            <a:r>
              <a:rPr lang="en-US" dirty="0"/>
              <a:t>If the net present value of the cash flows estimated while acquiring the loan is less than the consideration paid for acquiring the loan, provisions shall be maintained to the extent of the difference.</a:t>
            </a:r>
          </a:p>
          <a:p>
            <a:r>
              <a:rPr lang="en-US" dirty="0"/>
              <a:t>In case NPAs are acquired, income can be recognized after outstanding principal on the loan account has been paid. </a:t>
            </a:r>
            <a:endParaRPr lang="en-IN" dirty="0"/>
          </a:p>
        </p:txBody>
      </p:sp>
      <p:sp>
        <p:nvSpPr>
          <p:cNvPr id="5" name="Footer Placeholder 4">
            <a:extLst>
              <a:ext uri="{FF2B5EF4-FFF2-40B4-BE49-F238E27FC236}">
                <a16:creationId xmlns:a16="http://schemas.microsoft.com/office/drawing/2014/main" id="{A86BFFA2-9B9B-17FD-5F60-D517CD4CCE75}"/>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5C50FD54-4EDB-E5C0-19DB-A041673316D5}"/>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12" name="Text Placeholder 10">
            <a:extLst>
              <a:ext uri="{FF2B5EF4-FFF2-40B4-BE49-F238E27FC236}">
                <a16:creationId xmlns:a16="http://schemas.microsoft.com/office/drawing/2014/main" id="{AE835A42-2D40-FD57-0E5B-EF86D6E11F3B}"/>
              </a:ext>
            </a:extLst>
          </p:cNvPr>
          <p:cNvSpPr txBox="1">
            <a:spLocks/>
          </p:cNvSpPr>
          <p:nvPr/>
        </p:nvSpPr>
        <p:spPr>
          <a:xfrm>
            <a:off x="666396" y="1624127"/>
            <a:ext cx="5087075" cy="536005"/>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000" b="1" kern="1200">
                <a:solidFill>
                  <a:schemeClr val="tx2"/>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b="1" kern="1200">
                <a:solidFill>
                  <a:schemeClr val="tx2"/>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r>
              <a:rPr lang="en-IN" sz="1400" dirty="0"/>
              <a:t>[In case of transfer to other than ARC]</a:t>
            </a:r>
          </a:p>
        </p:txBody>
      </p:sp>
    </p:spTree>
    <p:extLst>
      <p:ext uri="{BB962C8B-B14F-4D97-AF65-F5344CB8AC3E}">
        <p14:creationId xmlns:p14="http://schemas.microsoft.com/office/powerpoint/2010/main" val="49739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3FEA-DB56-E3BC-0E92-584AE955EECC}"/>
              </a:ext>
            </a:extLst>
          </p:cNvPr>
          <p:cNvSpPr>
            <a:spLocks noGrp="1"/>
          </p:cNvSpPr>
          <p:nvPr>
            <p:ph type="title"/>
          </p:nvPr>
        </p:nvSpPr>
        <p:spPr/>
        <p:txBody>
          <a:bodyPr/>
          <a:lstStyle/>
          <a:p>
            <a:r>
              <a:rPr lang="en-IN" dirty="0"/>
              <a:t>De-recognition criteria</a:t>
            </a:r>
          </a:p>
        </p:txBody>
      </p:sp>
      <p:sp>
        <p:nvSpPr>
          <p:cNvPr id="5" name="Footer Placeholder 4">
            <a:extLst>
              <a:ext uri="{FF2B5EF4-FFF2-40B4-BE49-F238E27FC236}">
                <a16:creationId xmlns:a16="http://schemas.microsoft.com/office/drawing/2014/main" id="{1EE8079B-6C07-EC0B-6FCE-51B124891D87}"/>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C7ED8138-99D7-482D-B29D-30E0484A6C09}"/>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7" name="Rectangle 6">
            <a:extLst>
              <a:ext uri="{FF2B5EF4-FFF2-40B4-BE49-F238E27FC236}">
                <a16:creationId xmlns:a16="http://schemas.microsoft.com/office/drawing/2014/main" id="{00E29EF6-F3EB-3DF1-3851-F8FD1E982FD5}"/>
              </a:ext>
            </a:extLst>
          </p:cNvPr>
          <p:cNvSpPr/>
          <p:nvPr/>
        </p:nvSpPr>
        <p:spPr>
          <a:xfrm>
            <a:off x="4534678" y="2034073"/>
            <a:ext cx="235131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When an entity transfers assets it should evaluate the extent to which it retains risks and rewards</a:t>
            </a:r>
          </a:p>
        </p:txBody>
      </p:sp>
      <p:sp>
        <p:nvSpPr>
          <p:cNvPr id="8" name="Rectangle 7">
            <a:extLst>
              <a:ext uri="{FF2B5EF4-FFF2-40B4-BE49-F238E27FC236}">
                <a16:creationId xmlns:a16="http://schemas.microsoft.com/office/drawing/2014/main" id="{9AD42B69-D92E-6CFC-FD0B-9AABF77F658F}"/>
              </a:ext>
            </a:extLst>
          </p:cNvPr>
          <p:cNvSpPr/>
          <p:nvPr/>
        </p:nvSpPr>
        <p:spPr>
          <a:xfrm>
            <a:off x="7852693" y="3447661"/>
            <a:ext cx="2351314"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sz="1400" dirty="0"/>
              <a:t>Retention of some risks and rewards</a:t>
            </a:r>
          </a:p>
        </p:txBody>
      </p:sp>
      <p:sp>
        <p:nvSpPr>
          <p:cNvPr id="9" name="Rectangle 8">
            <a:extLst>
              <a:ext uri="{FF2B5EF4-FFF2-40B4-BE49-F238E27FC236}">
                <a16:creationId xmlns:a16="http://schemas.microsoft.com/office/drawing/2014/main" id="{C8EFF251-BF62-CB03-AB79-D20AC46A15EA}"/>
              </a:ext>
            </a:extLst>
          </p:cNvPr>
          <p:cNvSpPr/>
          <p:nvPr/>
        </p:nvSpPr>
        <p:spPr>
          <a:xfrm>
            <a:off x="4534678" y="3447661"/>
            <a:ext cx="2351314"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sz="1400" dirty="0"/>
              <a:t>Retains substantially all risks and rewards</a:t>
            </a:r>
          </a:p>
        </p:txBody>
      </p:sp>
      <p:sp>
        <p:nvSpPr>
          <p:cNvPr id="10" name="Rectangle 9">
            <a:extLst>
              <a:ext uri="{FF2B5EF4-FFF2-40B4-BE49-F238E27FC236}">
                <a16:creationId xmlns:a16="http://schemas.microsoft.com/office/drawing/2014/main" id="{F1225A75-FC78-831A-9A97-7745F2FC4EB8}"/>
              </a:ext>
            </a:extLst>
          </p:cNvPr>
          <p:cNvSpPr/>
          <p:nvPr/>
        </p:nvSpPr>
        <p:spPr>
          <a:xfrm>
            <a:off x="1427584" y="3447661"/>
            <a:ext cx="2351314"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sz="1400" dirty="0"/>
              <a:t>Transfers substantially all risks and rewards</a:t>
            </a:r>
          </a:p>
        </p:txBody>
      </p:sp>
      <p:sp>
        <p:nvSpPr>
          <p:cNvPr id="11" name="Rectangle 10">
            <a:extLst>
              <a:ext uri="{FF2B5EF4-FFF2-40B4-BE49-F238E27FC236}">
                <a16:creationId xmlns:a16="http://schemas.microsoft.com/office/drawing/2014/main" id="{216C1A0E-2EF6-FFF4-16A9-FF2E24ED14B7}"/>
              </a:ext>
            </a:extLst>
          </p:cNvPr>
          <p:cNvSpPr/>
          <p:nvPr/>
        </p:nvSpPr>
        <p:spPr>
          <a:xfrm>
            <a:off x="1427584" y="4835029"/>
            <a:ext cx="2351314" cy="643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dirty="0"/>
              <a:t>Derecognition</a:t>
            </a:r>
          </a:p>
        </p:txBody>
      </p:sp>
      <p:sp>
        <p:nvSpPr>
          <p:cNvPr id="12" name="Rectangle 11">
            <a:extLst>
              <a:ext uri="{FF2B5EF4-FFF2-40B4-BE49-F238E27FC236}">
                <a16:creationId xmlns:a16="http://schemas.microsoft.com/office/drawing/2014/main" id="{5BF07A4B-D302-8DF9-3B77-D2C1BF0AEA48}"/>
              </a:ext>
            </a:extLst>
          </p:cNvPr>
          <p:cNvSpPr/>
          <p:nvPr/>
        </p:nvSpPr>
        <p:spPr>
          <a:xfrm>
            <a:off x="4534678" y="4835028"/>
            <a:ext cx="2351314" cy="643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dirty="0"/>
              <a:t>No derecognition</a:t>
            </a:r>
          </a:p>
        </p:txBody>
      </p:sp>
      <p:sp>
        <p:nvSpPr>
          <p:cNvPr id="13" name="Rectangle 12">
            <a:extLst>
              <a:ext uri="{FF2B5EF4-FFF2-40B4-BE49-F238E27FC236}">
                <a16:creationId xmlns:a16="http://schemas.microsoft.com/office/drawing/2014/main" id="{B3289C73-BEA6-3DC3-09D4-EDBA9D0CAE17}"/>
              </a:ext>
            </a:extLst>
          </p:cNvPr>
          <p:cNvSpPr/>
          <p:nvPr/>
        </p:nvSpPr>
        <p:spPr>
          <a:xfrm>
            <a:off x="7852693" y="4820138"/>
            <a:ext cx="2351314" cy="64381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dirty="0"/>
              <a:t>Surrender of control?</a:t>
            </a:r>
          </a:p>
        </p:txBody>
      </p:sp>
      <p:sp>
        <p:nvSpPr>
          <p:cNvPr id="14" name="Rectangle 13">
            <a:extLst>
              <a:ext uri="{FF2B5EF4-FFF2-40B4-BE49-F238E27FC236}">
                <a16:creationId xmlns:a16="http://schemas.microsoft.com/office/drawing/2014/main" id="{E4FCD67E-2539-B691-BF55-FEAE305AEEFE}"/>
              </a:ext>
            </a:extLst>
          </p:cNvPr>
          <p:cNvSpPr/>
          <p:nvPr/>
        </p:nvSpPr>
        <p:spPr>
          <a:xfrm>
            <a:off x="7852693" y="5922028"/>
            <a:ext cx="2351314" cy="643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dirty="0"/>
              <a:t>Partial derecognition</a:t>
            </a:r>
          </a:p>
        </p:txBody>
      </p:sp>
      <p:cxnSp>
        <p:nvCxnSpPr>
          <p:cNvPr id="16" name="Straight Arrow Connector 15">
            <a:extLst>
              <a:ext uri="{FF2B5EF4-FFF2-40B4-BE49-F238E27FC236}">
                <a16:creationId xmlns:a16="http://schemas.microsoft.com/office/drawing/2014/main" id="{EF45F817-B8F2-15EA-3C29-A3E9C23A210A}"/>
              </a:ext>
            </a:extLst>
          </p:cNvPr>
          <p:cNvCxnSpPr>
            <a:stCxn id="7" idx="2"/>
            <a:endCxn id="9" idx="0"/>
          </p:cNvCxnSpPr>
          <p:nvPr/>
        </p:nvCxnSpPr>
        <p:spPr>
          <a:xfrm>
            <a:off x="5710335" y="2948473"/>
            <a:ext cx="0" cy="499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491B2672-F716-9489-C339-6381D966F64A}"/>
              </a:ext>
            </a:extLst>
          </p:cNvPr>
          <p:cNvCxnSpPr>
            <a:stCxn id="7" idx="2"/>
            <a:endCxn id="10" idx="0"/>
          </p:cNvCxnSpPr>
          <p:nvPr/>
        </p:nvCxnSpPr>
        <p:spPr>
          <a:xfrm rot="5400000">
            <a:off x="3907194" y="1644520"/>
            <a:ext cx="499188" cy="310709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7F7171A9-8AC0-5DEA-2A8D-13D7B9548F93}"/>
              </a:ext>
            </a:extLst>
          </p:cNvPr>
          <p:cNvCxnSpPr>
            <a:stCxn id="7" idx="2"/>
            <a:endCxn id="8" idx="0"/>
          </p:cNvCxnSpPr>
          <p:nvPr/>
        </p:nvCxnSpPr>
        <p:spPr>
          <a:xfrm rot="16200000" flipH="1">
            <a:off x="7119748" y="1539059"/>
            <a:ext cx="499188" cy="331801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7B0C7A-FD00-0D4A-67B0-AEC2CBF2DF0F}"/>
              </a:ext>
            </a:extLst>
          </p:cNvPr>
          <p:cNvCxnSpPr>
            <a:stCxn id="10" idx="2"/>
            <a:endCxn id="11" idx="0"/>
          </p:cNvCxnSpPr>
          <p:nvPr/>
        </p:nvCxnSpPr>
        <p:spPr>
          <a:xfrm>
            <a:off x="2603241" y="4362061"/>
            <a:ext cx="0" cy="472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DFA979D-113A-8778-E140-8326AEF82521}"/>
              </a:ext>
            </a:extLst>
          </p:cNvPr>
          <p:cNvCxnSpPr>
            <a:stCxn id="9" idx="2"/>
            <a:endCxn id="12" idx="0"/>
          </p:cNvCxnSpPr>
          <p:nvPr/>
        </p:nvCxnSpPr>
        <p:spPr>
          <a:xfrm>
            <a:off x="5710335" y="4362061"/>
            <a:ext cx="0" cy="472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39F4C1D-B6A2-D3EB-C5A9-85F64AA86649}"/>
              </a:ext>
            </a:extLst>
          </p:cNvPr>
          <p:cNvCxnSpPr>
            <a:cxnSpLocks/>
            <a:stCxn id="8" idx="2"/>
            <a:endCxn id="13" idx="0"/>
          </p:cNvCxnSpPr>
          <p:nvPr/>
        </p:nvCxnSpPr>
        <p:spPr>
          <a:xfrm>
            <a:off x="9028350" y="4362061"/>
            <a:ext cx="0" cy="458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B69EC8E-5866-8835-069D-BF2D96614A6D}"/>
              </a:ext>
            </a:extLst>
          </p:cNvPr>
          <p:cNvCxnSpPr>
            <a:stCxn id="13" idx="2"/>
            <a:endCxn id="14" idx="0"/>
          </p:cNvCxnSpPr>
          <p:nvPr/>
        </p:nvCxnSpPr>
        <p:spPr>
          <a:xfrm>
            <a:off x="9028350" y="5463951"/>
            <a:ext cx="0" cy="458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Connector: Elbow 34">
            <a:extLst>
              <a:ext uri="{FF2B5EF4-FFF2-40B4-BE49-F238E27FC236}">
                <a16:creationId xmlns:a16="http://schemas.microsoft.com/office/drawing/2014/main" id="{3D434E76-EBDD-2B6B-3BC2-47501A5A22FD}"/>
              </a:ext>
            </a:extLst>
          </p:cNvPr>
          <p:cNvCxnSpPr>
            <a:stCxn id="13" idx="2"/>
            <a:endCxn id="12" idx="2"/>
          </p:cNvCxnSpPr>
          <p:nvPr/>
        </p:nvCxnSpPr>
        <p:spPr>
          <a:xfrm rot="5400000">
            <a:off x="7361898" y="3812389"/>
            <a:ext cx="14890" cy="3318015"/>
          </a:xfrm>
          <a:prstGeom prst="bentConnector3">
            <a:avLst>
              <a:gd name="adj1" fmla="val 1635259"/>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F9A007C0-7208-33D3-F427-70ED9C8D931F}"/>
              </a:ext>
            </a:extLst>
          </p:cNvPr>
          <p:cNvSpPr txBox="1"/>
          <p:nvPr/>
        </p:nvSpPr>
        <p:spPr>
          <a:xfrm>
            <a:off x="9123287" y="5535642"/>
            <a:ext cx="492892" cy="369332"/>
          </a:xfrm>
          <a:prstGeom prst="rect">
            <a:avLst/>
          </a:prstGeom>
          <a:noFill/>
        </p:spPr>
        <p:txBody>
          <a:bodyPr wrap="none" rtlCol="0">
            <a:spAutoFit/>
          </a:bodyPr>
          <a:lstStyle/>
          <a:p>
            <a:r>
              <a:rPr lang="en-IN" dirty="0"/>
              <a:t>Yes</a:t>
            </a:r>
          </a:p>
        </p:txBody>
      </p:sp>
      <p:sp>
        <p:nvSpPr>
          <p:cNvPr id="37" name="TextBox 36">
            <a:extLst>
              <a:ext uri="{FF2B5EF4-FFF2-40B4-BE49-F238E27FC236}">
                <a16:creationId xmlns:a16="http://schemas.microsoft.com/office/drawing/2014/main" id="{26330656-3FB6-44BD-6F63-D8C3914D7B6E}"/>
              </a:ext>
            </a:extLst>
          </p:cNvPr>
          <p:cNvSpPr txBox="1"/>
          <p:nvPr/>
        </p:nvSpPr>
        <p:spPr>
          <a:xfrm>
            <a:off x="7174819" y="5352292"/>
            <a:ext cx="490840" cy="369332"/>
          </a:xfrm>
          <a:prstGeom prst="rect">
            <a:avLst/>
          </a:prstGeom>
          <a:noFill/>
        </p:spPr>
        <p:txBody>
          <a:bodyPr wrap="none" rtlCol="0">
            <a:spAutoFit/>
          </a:bodyPr>
          <a:lstStyle/>
          <a:p>
            <a:r>
              <a:rPr lang="en-IN" dirty="0"/>
              <a:t>No</a:t>
            </a:r>
          </a:p>
        </p:txBody>
      </p:sp>
    </p:spTree>
    <p:extLst>
      <p:ext uri="{BB962C8B-B14F-4D97-AF65-F5344CB8AC3E}">
        <p14:creationId xmlns:p14="http://schemas.microsoft.com/office/powerpoint/2010/main" val="3658092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CC63200-7B95-E114-A302-FB7BB1E58AB1}"/>
              </a:ext>
            </a:extLst>
          </p:cNvPr>
          <p:cNvSpPr>
            <a:spLocks noGrp="1"/>
          </p:cNvSpPr>
          <p:nvPr>
            <p:ph type="title"/>
          </p:nvPr>
        </p:nvSpPr>
        <p:spPr/>
        <p:txBody>
          <a:bodyPr/>
          <a:lstStyle/>
          <a:p>
            <a:r>
              <a:rPr lang="en-IN" dirty="0"/>
              <a:t>Section 3: Valuation aspects</a:t>
            </a:r>
          </a:p>
        </p:txBody>
      </p:sp>
      <p:sp>
        <p:nvSpPr>
          <p:cNvPr id="8" name="Text Placeholder 7">
            <a:extLst>
              <a:ext uri="{FF2B5EF4-FFF2-40B4-BE49-F238E27FC236}">
                <a16:creationId xmlns:a16="http://schemas.microsoft.com/office/drawing/2014/main" id="{4D7F2EDD-F750-4D0B-DCBC-C54E98F012D6}"/>
              </a:ext>
            </a:extLst>
          </p:cNvPr>
          <p:cNvSpPr>
            <a:spLocks noGrp="1"/>
          </p:cNvSpPr>
          <p:nvPr>
            <p:ph type="body" idx="1"/>
          </p:nvPr>
        </p:nvSpPr>
        <p:spPr/>
        <p:txBody>
          <a:bodyPr/>
          <a:lstStyle/>
          <a:p>
            <a:r>
              <a:rPr lang="en-IN" dirty="0"/>
              <a:t>For sale of the stressed loans &amp; security receipts</a:t>
            </a:r>
          </a:p>
        </p:txBody>
      </p:sp>
      <p:sp>
        <p:nvSpPr>
          <p:cNvPr id="5" name="Footer Placeholder 4">
            <a:extLst>
              <a:ext uri="{FF2B5EF4-FFF2-40B4-BE49-F238E27FC236}">
                <a16:creationId xmlns:a16="http://schemas.microsoft.com/office/drawing/2014/main" id="{259C3C1D-058F-8AA5-6266-73E413B5DD9E}"/>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93057C25-9797-3B23-9B84-1E825433BC04}"/>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728239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2999F0-D883-F3C5-4BA0-29DB4842CB82}"/>
              </a:ext>
            </a:extLst>
          </p:cNvPr>
          <p:cNvSpPr>
            <a:spLocks noGrp="1"/>
          </p:cNvSpPr>
          <p:nvPr>
            <p:ph type="title"/>
          </p:nvPr>
        </p:nvSpPr>
        <p:spPr/>
        <p:txBody>
          <a:bodyPr/>
          <a:lstStyle/>
          <a:p>
            <a:r>
              <a:rPr lang="en-IN" dirty="0"/>
              <a:t>Valuation of the loan being transferred/ Security receipts	</a:t>
            </a:r>
          </a:p>
        </p:txBody>
      </p:sp>
      <p:sp>
        <p:nvSpPr>
          <p:cNvPr id="5" name="Footer Placeholder 4">
            <a:extLst>
              <a:ext uri="{FF2B5EF4-FFF2-40B4-BE49-F238E27FC236}">
                <a16:creationId xmlns:a16="http://schemas.microsoft.com/office/drawing/2014/main" id="{A320EBEE-295F-B54D-22A4-3A6BF5708447}"/>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517C5F99-3D48-833A-6710-23655939CCA4}"/>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2" name="Rectangle 1">
            <a:extLst>
              <a:ext uri="{FF2B5EF4-FFF2-40B4-BE49-F238E27FC236}">
                <a16:creationId xmlns:a16="http://schemas.microsoft.com/office/drawing/2014/main" id="{A6C14194-774D-B21A-16F0-B13D4A2AC069}"/>
              </a:ext>
            </a:extLst>
          </p:cNvPr>
          <p:cNvSpPr/>
          <p:nvPr/>
        </p:nvSpPr>
        <p:spPr>
          <a:xfrm>
            <a:off x="943583" y="2344366"/>
            <a:ext cx="3881336" cy="365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Discounted Cash Flows Methodology</a:t>
            </a:r>
          </a:p>
        </p:txBody>
      </p:sp>
      <p:sp>
        <p:nvSpPr>
          <p:cNvPr id="3" name="Rectangle 2">
            <a:extLst>
              <a:ext uri="{FF2B5EF4-FFF2-40B4-BE49-F238E27FC236}">
                <a16:creationId xmlns:a16="http://schemas.microsoft.com/office/drawing/2014/main" id="{4E30D59A-05F6-4D43-F4A6-38C9E1F70B0A}"/>
              </a:ext>
            </a:extLst>
          </p:cNvPr>
          <p:cNvSpPr/>
          <p:nvPr/>
        </p:nvSpPr>
        <p:spPr>
          <a:xfrm>
            <a:off x="943583" y="2889116"/>
            <a:ext cx="10667224" cy="7295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en-IN" dirty="0"/>
              <a:t>How is a loan normally priced?</a:t>
            </a:r>
          </a:p>
          <a:p>
            <a:pPr marL="742950" lvl="1" indent="-285750">
              <a:buFont typeface="Arial" panose="020B0604020202020204" pitchFamily="34" charset="0"/>
              <a:buChar char="•"/>
            </a:pPr>
            <a:r>
              <a:rPr lang="en-IN" dirty="0"/>
              <a:t>The stream of cash flows are discounted back to the present using an appropriate discount rate.</a:t>
            </a:r>
          </a:p>
        </p:txBody>
      </p:sp>
      <p:sp>
        <p:nvSpPr>
          <p:cNvPr id="11" name="Rectangle 10">
            <a:extLst>
              <a:ext uri="{FF2B5EF4-FFF2-40B4-BE49-F238E27FC236}">
                <a16:creationId xmlns:a16="http://schemas.microsoft.com/office/drawing/2014/main" id="{E6F956BE-97E1-A33E-51E2-B018068B0BD1}"/>
              </a:ext>
            </a:extLst>
          </p:cNvPr>
          <p:cNvSpPr/>
          <p:nvPr/>
        </p:nvSpPr>
        <p:spPr>
          <a:xfrm>
            <a:off x="943583" y="3702980"/>
            <a:ext cx="10667224" cy="18417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en-IN" dirty="0"/>
              <a:t>In case of stressed loans -</a:t>
            </a:r>
          </a:p>
          <a:p>
            <a:pPr marL="742950" lvl="1" indent="-285750">
              <a:buFont typeface="Arial" panose="020B0604020202020204" pitchFamily="34" charset="0"/>
              <a:buChar char="•"/>
            </a:pPr>
            <a:r>
              <a:rPr lang="en-IN" dirty="0"/>
              <a:t>Discounted cash flow methodology would normally be used;</a:t>
            </a:r>
          </a:p>
          <a:p>
            <a:pPr marL="742950" lvl="1" indent="-285750">
              <a:buFont typeface="Arial" panose="020B0604020202020204" pitchFamily="34" charset="0"/>
              <a:buChar char="•"/>
            </a:pPr>
            <a:r>
              <a:rPr lang="en-IN" dirty="0"/>
              <a:t>Factors such as recovery value, expected realisable value, recovery timing;</a:t>
            </a:r>
          </a:p>
          <a:p>
            <a:pPr marL="742950" lvl="1" indent="-285750">
              <a:buFont typeface="Arial" panose="020B0604020202020204" pitchFamily="34" charset="0"/>
              <a:buChar char="•"/>
            </a:pPr>
            <a:r>
              <a:rPr lang="en-IN" dirty="0"/>
              <a:t>The value at which ARCs acquire the loans are normally less than the book value, resulting in a haircut for the lender;</a:t>
            </a:r>
          </a:p>
          <a:p>
            <a:pPr marL="742950" lvl="1" indent="-285750">
              <a:buFont typeface="Arial" panose="020B0604020202020204" pitchFamily="34" charset="0"/>
              <a:buChar char="•"/>
            </a:pPr>
            <a:r>
              <a:rPr lang="en-IN" dirty="0"/>
              <a:t>The NAV for the SRs would be arrived at in terms of the recovery rating given by the CRA.</a:t>
            </a:r>
          </a:p>
        </p:txBody>
      </p:sp>
    </p:spTree>
    <p:extLst>
      <p:ext uri="{BB962C8B-B14F-4D97-AF65-F5344CB8AC3E}">
        <p14:creationId xmlns:p14="http://schemas.microsoft.com/office/powerpoint/2010/main" val="1788440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26277-0539-E74E-8029-0C23CB3C6B53}"/>
              </a:ext>
            </a:extLst>
          </p:cNvPr>
          <p:cNvSpPr>
            <a:spLocks noGrp="1"/>
          </p:cNvSpPr>
          <p:nvPr>
            <p:ph type="title"/>
          </p:nvPr>
        </p:nvSpPr>
        <p:spPr/>
        <p:txBody>
          <a:bodyPr/>
          <a:lstStyle/>
          <a:p>
            <a:r>
              <a:rPr lang="en-IN" dirty="0"/>
              <a:t>Factors considered in valuation of stressed loans</a:t>
            </a:r>
          </a:p>
        </p:txBody>
      </p:sp>
      <p:sp>
        <p:nvSpPr>
          <p:cNvPr id="5" name="Footer Placeholder 4">
            <a:extLst>
              <a:ext uri="{FF2B5EF4-FFF2-40B4-BE49-F238E27FC236}">
                <a16:creationId xmlns:a16="http://schemas.microsoft.com/office/drawing/2014/main" id="{A3E86BC8-84A8-CB6C-CA61-313F57A36A4F}"/>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5D5F5E8C-BE7A-35CA-EC15-3260C353FAC7}"/>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9" name="Rectangle 8">
            <a:extLst>
              <a:ext uri="{FF2B5EF4-FFF2-40B4-BE49-F238E27FC236}">
                <a16:creationId xmlns:a16="http://schemas.microsoft.com/office/drawing/2014/main" id="{F3496251-0AE1-EFE7-6B3C-598134847FCF}"/>
              </a:ext>
            </a:extLst>
          </p:cNvPr>
          <p:cNvSpPr/>
          <p:nvPr/>
        </p:nvSpPr>
        <p:spPr>
          <a:xfrm>
            <a:off x="797668" y="2237362"/>
            <a:ext cx="1974715" cy="807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Gross value of book debt</a:t>
            </a:r>
          </a:p>
        </p:txBody>
      </p:sp>
      <p:sp>
        <p:nvSpPr>
          <p:cNvPr id="10" name="Rectangle 9">
            <a:extLst>
              <a:ext uri="{FF2B5EF4-FFF2-40B4-BE49-F238E27FC236}">
                <a16:creationId xmlns:a16="http://schemas.microsoft.com/office/drawing/2014/main" id="{7F8C6823-F180-1B65-787B-284CE718B163}"/>
              </a:ext>
            </a:extLst>
          </p:cNvPr>
          <p:cNvSpPr/>
          <p:nvPr/>
        </p:nvSpPr>
        <p:spPr>
          <a:xfrm>
            <a:off x="2915056" y="2237361"/>
            <a:ext cx="1974715" cy="807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Collateral type, value</a:t>
            </a:r>
          </a:p>
        </p:txBody>
      </p:sp>
      <p:sp>
        <p:nvSpPr>
          <p:cNvPr id="11" name="Rectangle 10">
            <a:extLst>
              <a:ext uri="{FF2B5EF4-FFF2-40B4-BE49-F238E27FC236}">
                <a16:creationId xmlns:a16="http://schemas.microsoft.com/office/drawing/2014/main" id="{769CB27E-1009-5C5B-7913-705851204AE6}"/>
              </a:ext>
            </a:extLst>
          </p:cNvPr>
          <p:cNvSpPr/>
          <p:nvPr/>
        </p:nvSpPr>
        <p:spPr>
          <a:xfrm>
            <a:off x="5032444" y="2237360"/>
            <a:ext cx="1974715" cy="807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Seniority of lenders claims</a:t>
            </a:r>
          </a:p>
        </p:txBody>
      </p:sp>
      <p:sp>
        <p:nvSpPr>
          <p:cNvPr id="12" name="Rectangle 11">
            <a:extLst>
              <a:ext uri="{FF2B5EF4-FFF2-40B4-BE49-F238E27FC236}">
                <a16:creationId xmlns:a16="http://schemas.microsoft.com/office/drawing/2014/main" id="{C53C8C41-921F-02F6-F23F-4318C1F6616A}"/>
              </a:ext>
            </a:extLst>
          </p:cNvPr>
          <p:cNvSpPr/>
          <p:nvPr/>
        </p:nvSpPr>
        <p:spPr>
          <a:xfrm>
            <a:off x="7149832" y="2237359"/>
            <a:ext cx="1974715" cy="807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Resolution strategy</a:t>
            </a:r>
          </a:p>
        </p:txBody>
      </p:sp>
      <p:sp>
        <p:nvSpPr>
          <p:cNvPr id="13" name="Rectangle 12">
            <a:extLst>
              <a:ext uri="{FF2B5EF4-FFF2-40B4-BE49-F238E27FC236}">
                <a16:creationId xmlns:a16="http://schemas.microsoft.com/office/drawing/2014/main" id="{53080E7C-C7EE-1EFB-7D84-A8A877DE7D30}"/>
              </a:ext>
            </a:extLst>
          </p:cNvPr>
          <p:cNvSpPr/>
          <p:nvPr/>
        </p:nvSpPr>
        <p:spPr>
          <a:xfrm>
            <a:off x="9267220" y="2237358"/>
            <a:ext cx="1974715" cy="807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Legal status/ time taken</a:t>
            </a:r>
          </a:p>
        </p:txBody>
      </p:sp>
      <p:sp>
        <p:nvSpPr>
          <p:cNvPr id="15" name="Rectangle 14">
            <a:extLst>
              <a:ext uri="{FF2B5EF4-FFF2-40B4-BE49-F238E27FC236}">
                <a16:creationId xmlns:a16="http://schemas.microsoft.com/office/drawing/2014/main" id="{252FEBDA-2E6A-ED72-51F4-3665E52CB1BB}"/>
              </a:ext>
            </a:extLst>
          </p:cNvPr>
          <p:cNvSpPr/>
          <p:nvPr/>
        </p:nvSpPr>
        <p:spPr>
          <a:xfrm>
            <a:off x="2915056" y="2237358"/>
            <a:ext cx="1974715" cy="807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Collateral type, value</a:t>
            </a:r>
          </a:p>
        </p:txBody>
      </p:sp>
      <p:sp>
        <p:nvSpPr>
          <p:cNvPr id="16" name="Rectangle 15">
            <a:extLst>
              <a:ext uri="{FF2B5EF4-FFF2-40B4-BE49-F238E27FC236}">
                <a16:creationId xmlns:a16="http://schemas.microsoft.com/office/drawing/2014/main" id="{CE9F47B0-CD12-0722-EA9F-A11C9CCD5188}"/>
              </a:ext>
            </a:extLst>
          </p:cNvPr>
          <p:cNvSpPr/>
          <p:nvPr/>
        </p:nvSpPr>
        <p:spPr>
          <a:xfrm>
            <a:off x="2905328" y="3362531"/>
            <a:ext cx="1974715" cy="80739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dirty="0"/>
              <a:t>Recovery amount</a:t>
            </a:r>
          </a:p>
        </p:txBody>
      </p:sp>
      <p:sp>
        <p:nvSpPr>
          <p:cNvPr id="17" name="Rectangle 16">
            <a:extLst>
              <a:ext uri="{FF2B5EF4-FFF2-40B4-BE49-F238E27FC236}">
                <a16:creationId xmlns:a16="http://schemas.microsoft.com/office/drawing/2014/main" id="{1676342E-40EE-7BC8-AC05-61A1DEC1DE82}"/>
              </a:ext>
            </a:extLst>
          </p:cNvPr>
          <p:cNvSpPr/>
          <p:nvPr/>
        </p:nvSpPr>
        <p:spPr>
          <a:xfrm>
            <a:off x="797668" y="5563577"/>
            <a:ext cx="2844799" cy="38823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400" dirty="0"/>
              <a:t>Source: India Ratings and Research </a:t>
            </a:r>
          </a:p>
        </p:txBody>
      </p:sp>
      <p:cxnSp>
        <p:nvCxnSpPr>
          <p:cNvPr id="19" name="Connector: Elbow 18">
            <a:extLst>
              <a:ext uri="{FF2B5EF4-FFF2-40B4-BE49-F238E27FC236}">
                <a16:creationId xmlns:a16="http://schemas.microsoft.com/office/drawing/2014/main" id="{EDDD593D-B9AB-AF18-683D-258A33BEED95}"/>
              </a:ext>
            </a:extLst>
          </p:cNvPr>
          <p:cNvCxnSpPr>
            <a:stCxn id="9" idx="2"/>
            <a:endCxn id="16" idx="0"/>
          </p:cNvCxnSpPr>
          <p:nvPr/>
        </p:nvCxnSpPr>
        <p:spPr>
          <a:xfrm rot="16200000" flipH="1">
            <a:off x="2679969" y="2149814"/>
            <a:ext cx="317774" cy="21076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DBBABC74-9ADE-9F92-4006-9A821A3AA925}"/>
              </a:ext>
            </a:extLst>
          </p:cNvPr>
          <p:cNvCxnSpPr>
            <a:stCxn id="11" idx="2"/>
            <a:endCxn id="16" idx="0"/>
          </p:cNvCxnSpPr>
          <p:nvPr/>
        </p:nvCxnSpPr>
        <p:spPr>
          <a:xfrm rot="5400000">
            <a:off x="4797356" y="2140085"/>
            <a:ext cx="317776" cy="212711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EAAA39B-10A1-4A58-A499-3BA986E42DC6}"/>
              </a:ext>
            </a:extLst>
          </p:cNvPr>
          <p:cNvCxnSpPr>
            <a:stCxn id="15" idx="2"/>
            <a:endCxn id="16" idx="0"/>
          </p:cNvCxnSpPr>
          <p:nvPr/>
        </p:nvCxnSpPr>
        <p:spPr>
          <a:xfrm flipH="1">
            <a:off x="3892686" y="3044753"/>
            <a:ext cx="9728" cy="3177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875532C2-6290-74E6-CAC1-CB89FC06A3B5}"/>
              </a:ext>
            </a:extLst>
          </p:cNvPr>
          <p:cNvSpPr/>
          <p:nvPr/>
        </p:nvSpPr>
        <p:spPr>
          <a:xfrm>
            <a:off x="8213392" y="3362530"/>
            <a:ext cx="1974715" cy="80739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dirty="0"/>
              <a:t>Recovery timing</a:t>
            </a:r>
          </a:p>
        </p:txBody>
      </p:sp>
      <p:cxnSp>
        <p:nvCxnSpPr>
          <p:cNvPr id="32" name="Connector: Elbow 31">
            <a:extLst>
              <a:ext uri="{FF2B5EF4-FFF2-40B4-BE49-F238E27FC236}">
                <a16:creationId xmlns:a16="http://schemas.microsoft.com/office/drawing/2014/main" id="{F4F72D4C-CA1C-D18A-22F0-D9A84C6890EB}"/>
              </a:ext>
            </a:extLst>
          </p:cNvPr>
          <p:cNvCxnSpPr>
            <a:stCxn id="12" idx="2"/>
            <a:endCxn id="30" idx="0"/>
          </p:cNvCxnSpPr>
          <p:nvPr/>
        </p:nvCxnSpPr>
        <p:spPr>
          <a:xfrm rot="16200000" flipH="1">
            <a:off x="8510082" y="2671862"/>
            <a:ext cx="317776" cy="106356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4DC7C0BE-D017-35F5-BB2B-905E08BAB8D1}"/>
              </a:ext>
            </a:extLst>
          </p:cNvPr>
          <p:cNvCxnSpPr>
            <a:stCxn id="13" idx="2"/>
            <a:endCxn id="30" idx="0"/>
          </p:cNvCxnSpPr>
          <p:nvPr/>
        </p:nvCxnSpPr>
        <p:spPr>
          <a:xfrm rot="5400000">
            <a:off x="9568776" y="2676727"/>
            <a:ext cx="317777" cy="105382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29A7E338-DA21-7D65-36CD-42573362A1AC}"/>
              </a:ext>
            </a:extLst>
          </p:cNvPr>
          <p:cNvSpPr/>
          <p:nvPr/>
        </p:nvSpPr>
        <p:spPr>
          <a:xfrm>
            <a:off x="5631236" y="4532757"/>
            <a:ext cx="1974715" cy="80739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IN" dirty="0"/>
              <a:t>Notional value of future cash flow</a:t>
            </a:r>
          </a:p>
        </p:txBody>
      </p:sp>
      <p:cxnSp>
        <p:nvCxnSpPr>
          <p:cNvPr id="42" name="Connector: Elbow 41">
            <a:extLst>
              <a:ext uri="{FF2B5EF4-FFF2-40B4-BE49-F238E27FC236}">
                <a16:creationId xmlns:a16="http://schemas.microsoft.com/office/drawing/2014/main" id="{1BB63222-7F4E-0DAE-2B44-C5FC80DAAD39}"/>
              </a:ext>
            </a:extLst>
          </p:cNvPr>
          <p:cNvCxnSpPr>
            <a:stCxn id="16" idx="2"/>
            <a:endCxn id="40" idx="0"/>
          </p:cNvCxnSpPr>
          <p:nvPr/>
        </p:nvCxnSpPr>
        <p:spPr>
          <a:xfrm rot="16200000" flipH="1">
            <a:off x="5074225" y="2988387"/>
            <a:ext cx="362831" cy="272590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nector: Elbow 43">
            <a:extLst>
              <a:ext uri="{FF2B5EF4-FFF2-40B4-BE49-F238E27FC236}">
                <a16:creationId xmlns:a16="http://schemas.microsoft.com/office/drawing/2014/main" id="{EFA653A0-DD32-C419-FE64-FCA4BEAADA3C}"/>
              </a:ext>
            </a:extLst>
          </p:cNvPr>
          <p:cNvCxnSpPr>
            <a:stCxn id="30" idx="2"/>
            <a:endCxn id="40" idx="0"/>
          </p:cNvCxnSpPr>
          <p:nvPr/>
        </p:nvCxnSpPr>
        <p:spPr>
          <a:xfrm rot="5400000">
            <a:off x="7728256" y="3060263"/>
            <a:ext cx="362832" cy="258215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60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BCA6D38C-B800-B261-DF7A-A41C14BDCF46}"/>
              </a:ext>
            </a:extLst>
          </p:cNvPr>
          <p:cNvSpPr/>
          <p:nvPr/>
        </p:nvSpPr>
        <p:spPr>
          <a:xfrm>
            <a:off x="1576091" y="4601695"/>
            <a:ext cx="10034713" cy="503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indent="0">
              <a:buNone/>
            </a:pPr>
            <a:r>
              <a:rPr lang="en-IN" dirty="0"/>
              <a:t>	Valuation aspects</a:t>
            </a:r>
          </a:p>
        </p:txBody>
      </p:sp>
      <p:sp>
        <p:nvSpPr>
          <p:cNvPr id="18" name="Rectangle: Rounded Corners 17">
            <a:extLst>
              <a:ext uri="{FF2B5EF4-FFF2-40B4-BE49-F238E27FC236}">
                <a16:creationId xmlns:a16="http://schemas.microsoft.com/office/drawing/2014/main" id="{ED70B37C-DB6F-0C73-26AE-4693AD3C5C03}"/>
              </a:ext>
            </a:extLst>
          </p:cNvPr>
          <p:cNvSpPr/>
          <p:nvPr/>
        </p:nvSpPr>
        <p:spPr>
          <a:xfrm>
            <a:off x="1576091" y="3363526"/>
            <a:ext cx="10034713" cy="503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dirty="0"/>
              <a:t>	Accounting for sale of stressed loans</a:t>
            </a:r>
          </a:p>
        </p:txBody>
      </p:sp>
      <p:sp>
        <p:nvSpPr>
          <p:cNvPr id="16" name="Rectangle: Rounded Corners 15">
            <a:extLst>
              <a:ext uri="{FF2B5EF4-FFF2-40B4-BE49-F238E27FC236}">
                <a16:creationId xmlns:a16="http://schemas.microsoft.com/office/drawing/2014/main" id="{7C6EE6BA-7E16-C878-7D73-6F7977861252}"/>
              </a:ext>
            </a:extLst>
          </p:cNvPr>
          <p:cNvSpPr/>
          <p:nvPr/>
        </p:nvSpPr>
        <p:spPr>
          <a:xfrm>
            <a:off x="1576095" y="2125016"/>
            <a:ext cx="10034713" cy="5038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indent="0">
              <a:buNone/>
            </a:pPr>
            <a:r>
              <a:rPr lang="en-IN" dirty="0"/>
              <a:t>	Understanding stressed loans</a:t>
            </a:r>
          </a:p>
        </p:txBody>
      </p:sp>
      <p:sp>
        <p:nvSpPr>
          <p:cNvPr id="2" name="Title 1">
            <a:extLst>
              <a:ext uri="{FF2B5EF4-FFF2-40B4-BE49-F238E27FC236}">
                <a16:creationId xmlns:a16="http://schemas.microsoft.com/office/drawing/2014/main" id="{1CAE0DA1-0301-EE1A-AF4A-CF3333A81398}"/>
              </a:ext>
            </a:extLst>
          </p:cNvPr>
          <p:cNvSpPr>
            <a:spLocks noGrp="1"/>
          </p:cNvSpPr>
          <p:nvPr>
            <p:ph type="title"/>
          </p:nvPr>
        </p:nvSpPr>
        <p:spPr/>
        <p:txBody>
          <a:bodyPr/>
          <a:lstStyle/>
          <a:p>
            <a:r>
              <a:rPr lang="en-IN" dirty="0"/>
              <a:t>Coverage</a:t>
            </a:r>
          </a:p>
        </p:txBody>
      </p:sp>
      <p:sp>
        <p:nvSpPr>
          <p:cNvPr id="5" name="Footer Placeholder 4">
            <a:extLst>
              <a:ext uri="{FF2B5EF4-FFF2-40B4-BE49-F238E27FC236}">
                <a16:creationId xmlns:a16="http://schemas.microsoft.com/office/drawing/2014/main" id="{2680DE05-2E13-7559-AD81-AABED6B91B55}"/>
              </a:ext>
            </a:extLst>
          </p:cNvPr>
          <p:cNvSpPr>
            <a:spLocks noGrp="1"/>
          </p:cNvSpPr>
          <p:nvPr>
            <p:ph type="ftr" sz="quarter" idx="11"/>
          </p:nvPr>
        </p:nvSpPr>
        <p:spPr/>
        <p:txBody>
          <a:bodyPr/>
          <a:lstStyle/>
          <a:p>
            <a:r>
              <a:rPr lang="en-US" dirty="0"/>
              <a:t>Sale of stressed loans - Accounting and Valuation</a:t>
            </a:r>
          </a:p>
        </p:txBody>
      </p:sp>
      <p:sp>
        <p:nvSpPr>
          <p:cNvPr id="6" name="Slide Number Placeholder 5">
            <a:extLst>
              <a:ext uri="{FF2B5EF4-FFF2-40B4-BE49-F238E27FC236}">
                <a16:creationId xmlns:a16="http://schemas.microsoft.com/office/drawing/2014/main" id="{2EBEDFBC-A908-C872-C3FE-2486C77CBDF1}"/>
              </a:ext>
            </a:extLst>
          </p:cNvPr>
          <p:cNvSpPr>
            <a:spLocks noGrp="1"/>
          </p:cNvSpPr>
          <p:nvPr>
            <p:ph type="sldNum" sz="quarter" idx="12"/>
          </p:nvPr>
        </p:nvSpPr>
        <p:spPr/>
        <p:txBody>
          <a:bodyPr/>
          <a:lstStyle/>
          <a:p>
            <a:fld id="{D57F1E4F-1CFF-5643-939E-217C01CDF565}" type="slidenum">
              <a:rPr lang="en-US" smtClean="0"/>
              <a:pPr/>
              <a:t>2</a:t>
            </a:fld>
            <a:endParaRPr lang="en-US" dirty="0"/>
          </a:p>
        </p:txBody>
      </p:sp>
      <p:cxnSp>
        <p:nvCxnSpPr>
          <p:cNvPr id="11" name="Straight Connector 10">
            <a:extLst>
              <a:ext uri="{FF2B5EF4-FFF2-40B4-BE49-F238E27FC236}">
                <a16:creationId xmlns:a16="http://schemas.microsoft.com/office/drawing/2014/main" id="{FCF38C16-C9EC-667D-221B-AADA9B1FA89D}"/>
              </a:ext>
            </a:extLst>
          </p:cNvPr>
          <p:cNvCxnSpPr/>
          <p:nvPr/>
        </p:nvCxnSpPr>
        <p:spPr>
          <a:xfrm>
            <a:off x="755780" y="1791478"/>
            <a:ext cx="0" cy="406732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BB90FF-CE96-FEB0-E1AA-5BD63638E167}"/>
              </a:ext>
            </a:extLst>
          </p:cNvPr>
          <p:cNvSpPr/>
          <p:nvPr/>
        </p:nvSpPr>
        <p:spPr>
          <a:xfrm>
            <a:off x="1087019" y="2014516"/>
            <a:ext cx="709126" cy="709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14" name="Oval 13">
            <a:extLst>
              <a:ext uri="{FF2B5EF4-FFF2-40B4-BE49-F238E27FC236}">
                <a16:creationId xmlns:a16="http://schemas.microsoft.com/office/drawing/2014/main" id="{F92049AE-21B7-F3BB-8C86-1775AFA55C5C}"/>
              </a:ext>
            </a:extLst>
          </p:cNvPr>
          <p:cNvSpPr/>
          <p:nvPr/>
        </p:nvSpPr>
        <p:spPr>
          <a:xfrm>
            <a:off x="1087019" y="3245910"/>
            <a:ext cx="709126" cy="709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15" name="Oval 14">
            <a:extLst>
              <a:ext uri="{FF2B5EF4-FFF2-40B4-BE49-F238E27FC236}">
                <a16:creationId xmlns:a16="http://schemas.microsoft.com/office/drawing/2014/main" id="{398326BE-A9B2-3ED3-23FE-D98114A91B67}"/>
              </a:ext>
            </a:extLst>
          </p:cNvPr>
          <p:cNvSpPr/>
          <p:nvPr/>
        </p:nvSpPr>
        <p:spPr>
          <a:xfrm>
            <a:off x="1087018" y="4473996"/>
            <a:ext cx="709126" cy="709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Tree>
    <p:extLst>
      <p:ext uri="{BB962C8B-B14F-4D97-AF65-F5344CB8AC3E}">
        <p14:creationId xmlns:p14="http://schemas.microsoft.com/office/powerpoint/2010/main" val="278258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6AF875-1F31-DCD3-7B12-50FE6F03E271}"/>
              </a:ext>
            </a:extLst>
          </p:cNvPr>
          <p:cNvSpPr>
            <a:spLocks noGrp="1"/>
          </p:cNvSpPr>
          <p:nvPr>
            <p:ph type="title"/>
          </p:nvPr>
        </p:nvSpPr>
        <p:spPr/>
        <p:txBody>
          <a:bodyPr/>
          <a:lstStyle/>
          <a:p>
            <a:r>
              <a:rPr lang="en-IN" dirty="0"/>
              <a:t>Section 1 – Understanding stressed loans</a:t>
            </a:r>
          </a:p>
        </p:txBody>
      </p:sp>
      <p:sp>
        <p:nvSpPr>
          <p:cNvPr id="8" name="Text Placeholder 7">
            <a:extLst>
              <a:ext uri="{FF2B5EF4-FFF2-40B4-BE49-F238E27FC236}">
                <a16:creationId xmlns:a16="http://schemas.microsoft.com/office/drawing/2014/main" id="{055AB67E-B894-1D77-0DEF-DBEEAEA128B2}"/>
              </a:ext>
            </a:extLst>
          </p:cNvPr>
          <p:cNvSpPr>
            <a:spLocks noGrp="1"/>
          </p:cNvSpPr>
          <p:nvPr>
            <p:ph type="body" idx="1"/>
          </p:nvPr>
        </p:nvSpPr>
        <p:spPr/>
        <p:txBody>
          <a:bodyPr/>
          <a:lstStyle/>
          <a:p>
            <a:r>
              <a:rPr lang="en-IN" dirty="0"/>
              <a:t>Why and how are they sold?</a:t>
            </a:r>
          </a:p>
        </p:txBody>
      </p:sp>
      <p:sp>
        <p:nvSpPr>
          <p:cNvPr id="5" name="Footer Placeholder 4">
            <a:extLst>
              <a:ext uri="{FF2B5EF4-FFF2-40B4-BE49-F238E27FC236}">
                <a16:creationId xmlns:a16="http://schemas.microsoft.com/office/drawing/2014/main" id="{AC19F5D9-38BF-F61A-35F6-5665E70EC8F0}"/>
              </a:ext>
            </a:extLst>
          </p:cNvPr>
          <p:cNvSpPr>
            <a:spLocks noGrp="1"/>
          </p:cNvSpPr>
          <p:nvPr>
            <p:ph type="ftr" sz="quarter" idx="11"/>
          </p:nvPr>
        </p:nvSpPr>
        <p:spPr/>
        <p:txBody>
          <a:bodyPr/>
          <a:lstStyle/>
          <a:p>
            <a:r>
              <a:rPr lang="en-US" dirty="0"/>
              <a:t>Sale of stressed loans - Accounting and Valuation</a:t>
            </a:r>
          </a:p>
        </p:txBody>
      </p:sp>
      <p:sp>
        <p:nvSpPr>
          <p:cNvPr id="6" name="Slide Number Placeholder 5">
            <a:extLst>
              <a:ext uri="{FF2B5EF4-FFF2-40B4-BE49-F238E27FC236}">
                <a16:creationId xmlns:a16="http://schemas.microsoft.com/office/drawing/2014/main" id="{D4E7C72B-A15A-CAAA-0216-16B2A65AFABA}"/>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3231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0C06-2D31-9A3B-7C04-907EC5D57D7B}"/>
              </a:ext>
            </a:extLst>
          </p:cNvPr>
          <p:cNvSpPr>
            <a:spLocks noGrp="1"/>
          </p:cNvSpPr>
          <p:nvPr>
            <p:ph type="title"/>
          </p:nvPr>
        </p:nvSpPr>
        <p:spPr/>
        <p:txBody>
          <a:bodyPr/>
          <a:lstStyle/>
          <a:p>
            <a:r>
              <a:rPr lang="en-IN" dirty="0"/>
              <a:t>What are stressed loans? (1/2)</a:t>
            </a:r>
          </a:p>
        </p:txBody>
      </p:sp>
      <p:sp>
        <p:nvSpPr>
          <p:cNvPr id="5" name="Footer Placeholder 4">
            <a:extLst>
              <a:ext uri="{FF2B5EF4-FFF2-40B4-BE49-F238E27FC236}">
                <a16:creationId xmlns:a16="http://schemas.microsoft.com/office/drawing/2014/main" id="{538FE37A-A6D6-414D-F93D-E6A90E46D989}"/>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2D3B579D-C07A-72CA-F790-D379121C990D}"/>
              </a:ext>
            </a:extLst>
          </p:cNvPr>
          <p:cNvSpPr>
            <a:spLocks noGrp="1"/>
          </p:cNvSpPr>
          <p:nvPr>
            <p:ph type="sldNum" sz="quarter" idx="12"/>
          </p:nvPr>
        </p:nvSpPr>
        <p:spPr/>
        <p:txBody>
          <a:bodyPr/>
          <a:lstStyle/>
          <a:p>
            <a:fld id="{D57F1E4F-1CFF-5643-939E-217C01CDF565}" type="slidenum">
              <a:rPr lang="en-US" smtClean="0"/>
              <a:pPr/>
              <a:t>4</a:t>
            </a:fld>
            <a:endParaRPr lang="en-US" dirty="0"/>
          </a:p>
        </p:txBody>
      </p:sp>
      <p:grpSp>
        <p:nvGrpSpPr>
          <p:cNvPr id="13" name="Group 12">
            <a:extLst>
              <a:ext uri="{FF2B5EF4-FFF2-40B4-BE49-F238E27FC236}">
                <a16:creationId xmlns:a16="http://schemas.microsoft.com/office/drawing/2014/main" id="{0D2A97A7-1DFB-0ADA-DAD8-EE98BCA42CA3}"/>
              </a:ext>
            </a:extLst>
          </p:cNvPr>
          <p:cNvGrpSpPr/>
          <p:nvPr/>
        </p:nvGrpSpPr>
        <p:grpSpPr>
          <a:xfrm>
            <a:off x="698933" y="1901986"/>
            <a:ext cx="9927426" cy="1770235"/>
            <a:chOff x="707400" y="2054385"/>
            <a:chExt cx="9927426" cy="1770235"/>
          </a:xfrm>
        </p:grpSpPr>
        <p:sp>
          <p:nvSpPr>
            <p:cNvPr id="12" name="Rectangle 11">
              <a:extLst>
                <a:ext uri="{FF2B5EF4-FFF2-40B4-BE49-F238E27FC236}">
                  <a16:creationId xmlns:a16="http://schemas.microsoft.com/office/drawing/2014/main" id="{51434B96-E031-46B1-E5D6-3B7F1D9DB247}"/>
                </a:ext>
              </a:extLst>
            </p:cNvPr>
            <p:cNvSpPr/>
            <p:nvPr/>
          </p:nvSpPr>
          <p:spPr>
            <a:xfrm>
              <a:off x="1455575" y="2810820"/>
              <a:ext cx="9179251" cy="1013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dirty="0"/>
                <a:t>“stressed loans” mean  loan exposures that are classified as  non-performing assets (NPA)  or</a:t>
              </a:r>
            </a:p>
            <a:p>
              <a:endParaRPr lang="en-US" dirty="0"/>
            </a:p>
            <a:p>
              <a:r>
                <a:rPr lang="en-US" dirty="0"/>
                <a:t> as  special mention accounts (SMA).</a:t>
              </a:r>
              <a:endParaRPr lang="en-IN" dirty="0"/>
            </a:p>
          </p:txBody>
        </p:sp>
        <p:sp>
          <p:nvSpPr>
            <p:cNvPr id="8" name="TextBox 7">
              <a:extLst>
                <a:ext uri="{FF2B5EF4-FFF2-40B4-BE49-F238E27FC236}">
                  <a16:creationId xmlns:a16="http://schemas.microsoft.com/office/drawing/2014/main" id="{6A998F24-5627-551D-26BB-D878C277BAF2}"/>
                </a:ext>
              </a:extLst>
            </p:cNvPr>
            <p:cNvSpPr txBox="1"/>
            <p:nvPr/>
          </p:nvSpPr>
          <p:spPr>
            <a:xfrm>
              <a:off x="707400" y="2054385"/>
              <a:ext cx="8574832" cy="646331"/>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As per para 9 (j) of the Master Direction – Reserve Bank of India (Transfer of Loan Exposures) Directions, 2021 (‘TLE Directions’ or ‘TLE’)</a:t>
              </a:r>
              <a:endParaRPr lang="en-IN" dirty="0"/>
            </a:p>
          </p:txBody>
        </p:sp>
        <p:sp>
          <p:nvSpPr>
            <p:cNvPr id="9" name="Rectangle 8">
              <a:extLst>
                <a:ext uri="{FF2B5EF4-FFF2-40B4-BE49-F238E27FC236}">
                  <a16:creationId xmlns:a16="http://schemas.microsoft.com/office/drawing/2014/main" id="{2EEA3B54-FCAF-A62B-DD34-D6BDE1B0AD2C}"/>
                </a:ext>
              </a:extLst>
            </p:cNvPr>
            <p:cNvSpPr/>
            <p:nvPr/>
          </p:nvSpPr>
          <p:spPr>
            <a:xfrm>
              <a:off x="3683523" y="2873784"/>
              <a:ext cx="1455575" cy="352013"/>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4BB0A121-E00D-1A5F-5FC8-72A2C3CAF95B}"/>
                </a:ext>
              </a:extLst>
            </p:cNvPr>
            <p:cNvSpPr/>
            <p:nvPr/>
          </p:nvSpPr>
          <p:spPr>
            <a:xfrm>
              <a:off x="7099474" y="2873784"/>
              <a:ext cx="2775150" cy="352013"/>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B441410E-4E2E-AA9B-DA2D-9A0C8ED59D2B}"/>
                </a:ext>
              </a:extLst>
            </p:cNvPr>
            <p:cNvSpPr/>
            <p:nvPr/>
          </p:nvSpPr>
          <p:spPr>
            <a:xfrm>
              <a:off x="1871135" y="3445931"/>
              <a:ext cx="3135085" cy="312545"/>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sp>
        <p:nvSpPr>
          <p:cNvPr id="16" name="Rectangle 15">
            <a:extLst>
              <a:ext uri="{FF2B5EF4-FFF2-40B4-BE49-F238E27FC236}">
                <a16:creationId xmlns:a16="http://schemas.microsoft.com/office/drawing/2014/main" id="{CFB8795E-37EC-539D-1112-932D5848BB6D}"/>
              </a:ext>
            </a:extLst>
          </p:cNvPr>
          <p:cNvSpPr/>
          <p:nvPr/>
        </p:nvSpPr>
        <p:spPr>
          <a:xfrm>
            <a:off x="8008266" y="3953931"/>
            <a:ext cx="2618093" cy="365125"/>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Special mention accounts</a:t>
            </a:r>
          </a:p>
        </p:txBody>
      </p:sp>
      <p:sp>
        <p:nvSpPr>
          <p:cNvPr id="15" name="Rectangle 14">
            <a:extLst>
              <a:ext uri="{FF2B5EF4-FFF2-40B4-BE49-F238E27FC236}">
                <a16:creationId xmlns:a16="http://schemas.microsoft.com/office/drawing/2014/main" id="{B7CB5FEE-3A90-7382-FBFA-0A60BCB17BA4}"/>
              </a:ext>
            </a:extLst>
          </p:cNvPr>
          <p:cNvSpPr/>
          <p:nvPr/>
        </p:nvSpPr>
        <p:spPr>
          <a:xfrm>
            <a:off x="4786954" y="3953931"/>
            <a:ext cx="2618092" cy="365125"/>
          </a:xfrm>
          <a:prstGeom prst="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en-IN" dirty="0"/>
              <a:t>Non-performing assets</a:t>
            </a:r>
          </a:p>
        </p:txBody>
      </p:sp>
      <p:sp>
        <p:nvSpPr>
          <p:cNvPr id="14" name="Rectangle 13">
            <a:extLst>
              <a:ext uri="{FF2B5EF4-FFF2-40B4-BE49-F238E27FC236}">
                <a16:creationId xmlns:a16="http://schemas.microsoft.com/office/drawing/2014/main" id="{14B31C79-4895-7D2C-C35F-CCF16229CD43}"/>
              </a:ext>
            </a:extLst>
          </p:cNvPr>
          <p:cNvSpPr/>
          <p:nvPr/>
        </p:nvSpPr>
        <p:spPr>
          <a:xfrm>
            <a:off x="1447108" y="3953932"/>
            <a:ext cx="2618092" cy="365125"/>
          </a:xfrm>
          <a:prstGeom prst="rect">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r>
              <a:rPr lang="en-IN" dirty="0"/>
              <a:t>Loan exposures</a:t>
            </a:r>
          </a:p>
        </p:txBody>
      </p:sp>
      <p:sp>
        <p:nvSpPr>
          <p:cNvPr id="18" name="Rectangle 17">
            <a:extLst>
              <a:ext uri="{FF2B5EF4-FFF2-40B4-BE49-F238E27FC236}">
                <a16:creationId xmlns:a16="http://schemas.microsoft.com/office/drawing/2014/main" id="{5AEFCD94-54B4-738E-117C-2C1F28A6C77B}"/>
              </a:ext>
            </a:extLst>
          </p:cNvPr>
          <p:cNvSpPr/>
          <p:nvPr/>
        </p:nvSpPr>
        <p:spPr>
          <a:xfrm>
            <a:off x="1447108" y="4470398"/>
            <a:ext cx="2618092" cy="143907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N" sz="1400" dirty="0"/>
              <a:t>Although not defined under TLE, it would mean a ‘funded credit exposure’ [as defined under para 2.1.3.3 of Master Circular on Exposure Norms for banks]</a:t>
            </a:r>
          </a:p>
        </p:txBody>
      </p:sp>
      <p:sp>
        <p:nvSpPr>
          <p:cNvPr id="19" name="Rectangle 18">
            <a:extLst>
              <a:ext uri="{FF2B5EF4-FFF2-40B4-BE49-F238E27FC236}">
                <a16:creationId xmlns:a16="http://schemas.microsoft.com/office/drawing/2014/main" id="{ED96EC31-1EF8-A8CD-0613-0A0BC22A698F}"/>
              </a:ext>
            </a:extLst>
          </p:cNvPr>
          <p:cNvSpPr/>
          <p:nvPr/>
        </p:nvSpPr>
        <p:spPr>
          <a:xfrm>
            <a:off x="4786701" y="4470398"/>
            <a:ext cx="2618092" cy="143907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IN" dirty="0"/>
              <a:t>Loan exposure which has remained overdue for a period of 90 days or more</a:t>
            </a:r>
          </a:p>
        </p:txBody>
      </p:sp>
      <p:sp>
        <p:nvSpPr>
          <p:cNvPr id="20" name="Rectangle 19">
            <a:extLst>
              <a:ext uri="{FF2B5EF4-FFF2-40B4-BE49-F238E27FC236}">
                <a16:creationId xmlns:a16="http://schemas.microsoft.com/office/drawing/2014/main" id="{A88D3598-0E21-C19B-37A2-AC658C732CF7}"/>
              </a:ext>
            </a:extLst>
          </p:cNvPr>
          <p:cNvSpPr/>
          <p:nvPr/>
        </p:nvSpPr>
        <p:spPr>
          <a:xfrm>
            <a:off x="8008267" y="4470398"/>
            <a:ext cx="2618092" cy="143907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IN" dirty="0"/>
              <a:t>Loan exposures that are standard but are showing signs of incipient stress and classified as SMA.</a:t>
            </a:r>
          </a:p>
        </p:txBody>
      </p:sp>
    </p:spTree>
    <p:extLst>
      <p:ext uri="{BB962C8B-B14F-4D97-AF65-F5344CB8AC3E}">
        <p14:creationId xmlns:p14="http://schemas.microsoft.com/office/powerpoint/2010/main" val="453740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AFC31-30A3-4645-E543-B699524D7295}"/>
              </a:ext>
            </a:extLst>
          </p:cNvPr>
          <p:cNvSpPr>
            <a:spLocks noGrp="1"/>
          </p:cNvSpPr>
          <p:nvPr>
            <p:ph type="title"/>
          </p:nvPr>
        </p:nvSpPr>
        <p:spPr/>
        <p:txBody>
          <a:bodyPr/>
          <a:lstStyle/>
          <a:p>
            <a:r>
              <a:rPr lang="en-IN" dirty="0"/>
              <a:t>What are stressed loans? (2/2)</a:t>
            </a:r>
          </a:p>
        </p:txBody>
      </p:sp>
      <p:sp>
        <p:nvSpPr>
          <p:cNvPr id="5" name="Footer Placeholder 4">
            <a:extLst>
              <a:ext uri="{FF2B5EF4-FFF2-40B4-BE49-F238E27FC236}">
                <a16:creationId xmlns:a16="http://schemas.microsoft.com/office/drawing/2014/main" id="{5B03B372-5A03-EC9F-72DC-484511383FF6}"/>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EF4E9596-39D1-FCA1-5E09-EF5212255D01}"/>
              </a:ext>
            </a:extLst>
          </p:cNvPr>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18" name="Table 18">
            <a:extLst>
              <a:ext uri="{FF2B5EF4-FFF2-40B4-BE49-F238E27FC236}">
                <a16:creationId xmlns:a16="http://schemas.microsoft.com/office/drawing/2014/main" id="{186580A2-30F7-5DC0-268C-D79B8BC5CE9A}"/>
              </a:ext>
            </a:extLst>
          </p:cNvPr>
          <p:cNvGraphicFramePr>
            <a:graphicFrameLocks noGrp="1"/>
          </p:cNvGraphicFramePr>
          <p:nvPr>
            <p:ph idx="1"/>
            <p:extLst>
              <p:ext uri="{D42A27DB-BD31-4B8C-83A1-F6EECF244321}">
                <p14:modId xmlns:p14="http://schemas.microsoft.com/office/powerpoint/2010/main" val="151068780"/>
              </p:ext>
            </p:extLst>
          </p:nvPr>
        </p:nvGraphicFramePr>
        <p:xfrm>
          <a:off x="581028" y="2331720"/>
          <a:ext cx="11029944" cy="2194560"/>
        </p:xfrm>
        <a:graphic>
          <a:graphicData uri="http://schemas.openxmlformats.org/drawingml/2006/table">
            <a:tbl>
              <a:tblPr firstRow="1" bandRow="1">
                <a:tableStyleId>{5C22544A-7EE6-4342-B048-85BDC9FD1C3A}</a:tableStyleId>
              </a:tblPr>
              <a:tblGrid>
                <a:gridCol w="1671108">
                  <a:extLst>
                    <a:ext uri="{9D8B030D-6E8A-4147-A177-3AD203B41FA5}">
                      <a16:colId xmlns:a16="http://schemas.microsoft.com/office/drawing/2014/main" val="4037905672"/>
                    </a:ext>
                  </a:extLst>
                </a:gridCol>
                <a:gridCol w="1498600">
                  <a:extLst>
                    <a:ext uri="{9D8B030D-6E8A-4147-A177-3AD203B41FA5}">
                      <a16:colId xmlns:a16="http://schemas.microsoft.com/office/drawing/2014/main" val="4081131895"/>
                    </a:ext>
                  </a:extLst>
                </a:gridCol>
                <a:gridCol w="1210734">
                  <a:extLst>
                    <a:ext uri="{9D8B030D-6E8A-4147-A177-3AD203B41FA5}">
                      <a16:colId xmlns:a16="http://schemas.microsoft.com/office/drawing/2014/main" val="3108807771"/>
                    </a:ext>
                  </a:extLst>
                </a:gridCol>
                <a:gridCol w="1151466">
                  <a:extLst>
                    <a:ext uri="{9D8B030D-6E8A-4147-A177-3AD203B41FA5}">
                      <a16:colId xmlns:a16="http://schemas.microsoft.com/office/drawing/2014/main" val="2530238201"/>
                    </a:ext>
                  </a:extLst>
                </a:gridCol>
                <a:gridCol w="1361807">
                  <a:extLst>
                    <a:ext uri="{9D8B030D-6E8A-4147-A177-3AD203B41FA5}">
                      <a16:colId xmlns:a16="http://schemas.microsoft.com/office/drawing/2014/main" val="867145741"/>
                    </a:ext>
                  </a:extLst>
                </a:gridCol>
                <a:gridCol w="1378743">
                  <a:extLst>
                    <a:ext uri="{9D8B030D-6E8A-4147-A177-3AD203B41FA5}">
                      <a16:colId xmlns:a16="http://schemas.microsoft.com/office/drawing/2014/main" val="4007851337"/>
                    </a:ext>
                  </a:extLst>
                </a:gridCol>
                <a:gridCol w="1378743">
                  <a:extLst>
                    <a:ext uri="{9D8B030D-6E8A-4147-A177-3AD203B41FA5}">
                      <a16:colId xmlns:a16="http://schemas.microsoft.com/office/drawing/2014/main" val="192373621"/>
                    </a:ext>
                  </a:extLst>
                </a:gridCol>
                <a:gridCol w="1378743">
                  <a:extLst>
                    <a:ext uri="{9D8B030D-6E8A-4147-A177-3AD203B41FA5}">
                      <a16:colId xmlns:a16="http://schemas.microsoft.com/office/drawing/2014/main" val="1060257826"/>
                    </a:ext>
                  </a:extLst>
                </a:gridCol>
              </a:tblGrid>
              <a:tr h="370840">
                <a:tc>
                  <a:txBody>
                    <a:bodyPr/>
                    <a:lstStyle/>
                    <a:p>
                      <a:r>
                        <a:rPr lang="en-IN" dirty="0"/>
                        <a:t>Asset classification norms of RBI</a:t>
                      </a:r>
                    </a:p>
                  </a:txBody>
                  <a:tcPr/>
                </a:tc>
                <a:tc gridSpan="4">
                  <a:txBody>
                    <a:bodyPr/>
                    <a:lstStyle/>
                    <a:p>
                      <a:r>
                        <a:rPr lang="en-IN" dirty="0"/>
                        <a:t>Standard Asset</a:t>
                      </a:r>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gridSpan="3">
                  <a:txBody>
                    <a:bodyPr/>
                    <a:lstStyle/>
                    <a:p>
                      <a:r>
                        <a:rPr lang="en-IN" dirty="0"/>
                        <a:t>Non-performing Asset</a:t>
                      </a:r>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4294698838"/>
                  </a:ext>
                </a:extLst>
              </a:tr>
              <a:tr h="370840">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Loan Categorisation under TLE Directions</a:t>
                      </a:r>
                    </a:p>
                  </a:txBody>
                  <a:tcPr/>
                </a:tc>
                <a:tc>
                  <a:txBody>
                    <a:bodyPr/>
                    <a:lstStyle/>
                    <a:p>
                      <a:r>
                        <a:rPr lang="en-IN" dirty="0"/>
                        <a:t>No default</a:t>
                      </a:r>
                    </a:p>
                  </a:txBody>
                  <a:tcPr/>
                </a:tc>
                <a:tc>
                  <a:txBody>
                    <a:bodyPr/>
                    <a:lstStyle/>
                    <a:p>
                      <a:r>
                        <a:rPr lang="en-IN" dirty="0"/>
                        <a:t>SMA-0</a:t>
                      </a:r>
                    </a:p>
                  </a:txBody>
                  <a:tcPr/>
                </a:tc>
                <a:tc>
                  <a:txBody>
                    <a:bodyPr/>
                    <a:lstStyle/>
                    <a:p>
                      <a:r>
                        <a:rPr lang="en-IN" dirty="0"/>
                        <a:t>SMA-1</a:t>
                      </a:r>
                    </a:p>
                  </a:txBody>
                  <a:tcPr/>
                </a:tc>
                <a:tc>
                  <a:txBody>
                    <a:bodyPr/>
                    <a:lstStyle/>
                    <a:p>
                      <a:r>
                        <a:rPr lang="en-IN" dirty="0"/>
                        <a:t>SMA-2</a:t>
                      </a:r>
                    </a:p>
                  </a:txBody>
                  <a:tcPr/>
                </a:tc>
                <a:tc>
                  <a:txBody>
                    <a:bodyPr/>
                    <a:lstStyle/>
                    <a:p>
                      <a:r>
                        <a:rPr lang="en-IN" dirty="0"/>
                        <a:t>Sub-standard</a:t>
                      </a:r>
                    </a:p>
                  </a:txBody>
                  <a:tcPr/>
                </a:tc>
                <a:tc>
                  <a:txBody>
                    <a:bodyPr/>
                    <a:lstStyle/>
                    <a:p>
                      <a:r>
                        <a:rPr lang="en-IN" dirty="0"/>
                        <a:t>Doubtful</a:t>
                      </a:r>
                    </a:p>
                  </a:txBody>
                  <a:tcPr/>
                </a:tc>
                <a:tc>
                  <a:txBody>
                    <a:bodyPr/>
                    <a:lstStyle/>
                    <a:p>
                      <a:r>
                        <a:rPr lang="en-IN" dirty="0"/>
                        <a:t>Loss</a:t>
                      </a:r>
                    </a:p>
                  </a:txBody>
                  <a:tcPr/>
                </a:tc>
                <a:extLst>
                  <a:ext uri="{0D108BD9-81ED-4DB2-BD59-A6C34878D82A}">
                    <a16:rowId xmlns:a16="http://schemas.microsoft.com/office/drawing/2014/main" val="3203566624"/>
                  </a:ext>
                </a:extLst>
              </a:tr>
              <a:tr h="370840">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Loan Categorisation under TLE Directions</a:t>
                      </a:r>
                    </a:p>
                  </a:txBody>
                  <a:tcPr/>
                </a:tc>
                <a:tc>
                  <a:txBody>
                    <a:bodyPr/>
                    <a:lstStyle/>
                    <a:p>
                      <a:r>
                        <a:rPr lang="en-IN" dirty="0"/>
                        <a:t>LOANS NOT IN DEFAULT</a:t>
                      </a:r>
                    </a:p>
                  </a:txBody>
                  <a:tcPr/>
                </a:tc>
                <a:tc gridSpan="6">
                  <a:txBody>
                    <a:bodyPr/>
                    <a:lstStyle/>
                    <a:p>
                      <a:pPr algn="ctr"/>
                      <a:r>
                        <a:rPr lang="en-IN" dirty="0"/>
                        <a:t>STRESSED LOANS</a:t>
                      </a:r>
                    </a:p>
                  </a:txBody>
                  <a:tcPr anchor="ct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3053363325"/>
                  </a:ext>
                </a:extLst>
              </a:tr>
            </a:tbl>
          </a:graphicData>
        </a:graphic>
      </p:graphicFrame>
      <p:sp>
        <p:nvSpPr>
          <p:cNvPr id="19" name="TextBox 18">
            <a:extLst>
              <a:ext uri="{FF2B5EF4-FFF2-40B4-BE49-F238E27FC236}">
                <a16:creationId xmlns:a16="http://schemas.microsoft.com/office/drawing/2014/main" id="{77EB4217-C57C-A7B5-B8B5-DAF687E191B1}"/>
              </a:ext>
            </a:extLst>
          </p:cNvPr>
          <p:cNvSpPr txBox="1"/>
          <p:nvPr/>
        </p:nvSpPr>
        <p:spPr>
          <a:xfrm>
            <a:off x="581028" y="4919133"/>
            <a:ext cx="11029780"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IN" sz="1600" dirty="0"/>
              <a:t>Note: Under the erstwhile DA Guidelines (2012), standard assets included SMA accounts. However, under TLE, SMA accounts are considered to be in ‘default’ and are treated differently from loans not in default.</a:t>
            </a:r>
          </a:p>
        </p:txBody>
      </p:sp>
    </p:spTree>
    <p:extLst>
      <p:ext uri="{BB962C8B-B14F-4D97-AF65-F5344CB8AC3E}">
        <p14:creationId xmlns:p14="http://schemas.microsoft.com/office/powerpoint/2010/main" val="238246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08F2-33BB-C48C-2BB9-30F36CAE3072}"/>
              </a:ext>
            </a:extLst>
          </p:cNvPr>
          <p:cNvSpPr>
            <a:spLocks noGrp="1"/>
          </p:cNvSpPr>
          <p:nvPr>
            <p:ph type="title"/>
          </p:nvPr>
        </p:nvSpPr>
        <p:spPr/>
        <p:txBody>
          <a:bodyPr/>
          <a:lstStyle/>
          <a:p>
            <a:r>
              <a:rPr lang="en-IN" dirty="0"/>
              <a:t>Transfer of Stressed Exposures – Motivations?</a:t>
            </a:r>
          </a:p>
        </p:txBody>
      </p:sp>
      <p:graphicFrame>
        <p:nvGraphicFramePr>
          <p:cNvPr id="7" name="Content Placeholder 6">
            <a:extLst>
              <a:ext uri="{FF2B5EF4-FFF2-40B4-BE49-F238E27FC236}">
                <a16:creationId xmlns:a16="http://schemas.microsoft.com/office/drawing/2014/main" id="{DB3DEBCB-E1C9-DF51-9E4C-13D3A9564038}"/>
              </a:ext>
            </a:extLst>
          </p:cNvPr>
          <p:cNvGraphicFramePr>
            <a:graphicFrameLocks noGrp="1"/>
          </p:cNvGraphicFramePr>
          <p:nvPr>
            <p:ph idx="1"/>
            <p:extLst>
              <p:ext uri="{D42A27DB-BD31-4B8C-83A1-F6EECF244321}">
                <p14:modId xmlns:p14="http://schemas.microsoft.com/office/powerpoint/2010/main" val="2899525600"/>
              </p:ext>
            </p:extLst>
          </p:nvPr>
        </p:nvGraphicFramePr>
        <p:xfrm>
          <a:off x="1311568" y="2440107"/>
          <a:ext cx="3971482" cy="38811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5AB2D593-77C2-82BF-27AE-0D7BF8841273}"/>
              </a:ext>
            </a:extLst>
          </p:cNvPr>
          <p:cNvSpPr>
            <a:spLocks noGrp="1"/>
          </p:cNvSpPr>
          <p:nvPr>
            <p:ph type="ftr" sz="quarter" idx="11"/>
          </p:nvPr>
        </p:nvSpPr>
        <p:spPr>
          <a:xfrm>
            <a:off x="497216" y="6397689"/>
            <a:ext cx="6917210" cy="365125"/>
          </a:xfrm>
        </p:spPr>
        <p:txBody>
          <a:bodyPr/>
          <a:lstStyle/>
          <a:p>
            <a:r>
              <a:rPr lang="en-US" dirty="0"/>
              <a:t>Sale of stressed loans - Accounting and Valuation</a:t>
            </a:r>
          </a:p>
        </p:txBody>
      </p:sp>
      <p:sp>
        <p:nvSpPr>
          <p:cNvPr id="6" name="Slide Number Placeholder 5">
            <a:extLst>
              <a:ext uri="{FF2B5EF4-FFF2-40B4-BE49-F238E27FC236}">
                <a16:creationId xmlns:a16="http://schemas.microsoft.com/office/drawing/2014/main" id="{3DC85364-6524-EAF7-A190-58A3EA46E811}"/>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TextBox 2">
            <a:extLst>
              <a:ext uri="{FF2B5EF4-FFF2-40B4-BE49-F238E27FC236}">
                <a16:creationId xmlns:a16="http://schemas.microsoft.com/office/drawing/2014/main" id="{6655A94C-F938-AA95-FD3D-CCBEBFCEB8AD}"/>
              </a:ext>
            </a:extLst>
          </p:cNvPr>
          <p:cNvSpPr txBox="1"/>
          <p:nvPr/>
        </p:nvSpPr>
        <p:spPr>
          <a:xfrm>
            <a:off x="1019730" y="1921289"/>
            <a:ext cx="4555159" cy="369332"/>
          </a:xfrm>
          <a:prstGeom prst="rect">
            <a:avLst/>
          </a:prstGeom>
          <a:gradFill flip="none" rotWithShape="1">
            <a:gsLst>
              <a:gs pos="0">
                <a:schemeClr val="bg1"/>
              </a:gs>
              <a:gs pos="38000">
                <a:schemeClr val="accent1">
                  <a:lumMod val="45000"/>
                  <a:lumOff val="55000"/>
                </a:schemeClr>
              </a:gs>
              <a:gs pos="100000">
                <a:schemeClr val="accent1"/>
              </a:gs>
              <a:gs pos="100000">
                <a:schemeClr val="accent1">
                  <a:lumMod val="30000"/>
                  <a:lumOff val="70000"/>
                </a:schemeClr>
              </a:gs>
            </a:gsLst>
            <a:lin ang="10800000" scaled="1"/>
            <a:tileRect/>
          </a:gradFill>
        </p:spPr>
        <p:txBody>
          <a:bodyPr wrap="square" rtlCol="0">
            <a:spAutoFit/>
          </a:bodyPr>
          <a:lstStyle/>
          <a:p>
            <a:r>
              <a:rPr lang="en-IN" i="1" dirty="0">
                <a:solidFill>
                  <a:schemeClr val="bg1"/>
                </a:solidFill>
              </a:rPr>
              <a:t>For the Transferor:</a:t>
            </a:r>
          </a:p>
        </p:txBody>
      </p:sp>
      <p:sp>
        <p:nvSpPr>
          <p:cNvPr id="8" name="TextBox 7">
            <a:extLst>
              <a:ext uri="{FF2B5EF4-FFF2-40B4-BE49-F238E27FC236}">
                <a16:creationId xmlns:a16="http://schemas.microsoft.com/office/drawing/2014/main" id="{3451FBB9-502B-B67F-6CAC-7283F9E31C9A}"/>
              </a:ext>
            </a:extLst>
          </p:cNvPr>
          <p:cNvSpPr txBox="1"/>
          <p:nvPr/>
        </p:nvSpPr>
        <p:spPr>
          <a:xfrm>
            <a:off x="6692943" y="1926619"/>
            <a:ext cx="4555159" cy="369332"/>
          </a:xfrm>
          <a:prstGeom prst="rect">
            <a:avLst/>
          </a:prstGeom>
          <a:gradFill flip="none" rotWithShape="1">
            <a:gsLst>
              <a:gs pos="0">
                <a:schemeClr val="bg1"/>
              </a:gs>
              <a:gs pos="38000">
                <a:schemeClr val="accent1">
                  <a:lumMod val="45000"/>
                  <a:lumOff val="55000"/>
                </a:schemeClr>
              </a:gs>
              <a:gs pos="100000">
                <a:schemeClr val="accent1"/>
              </a:gs>
              <a:gs pos="100000">
                <a:schemeClr val="accent1">
                  <a:lumMod val="30000"/>
                  <a:lumOff val="70000"/>
                </a:schemeClr>
              </a:gs>
            </a:gsLst>
            <a:lin ang="10800000" scaled="1"/>
            <a:tileRect/>
          </a:gradFill>
        </p:spPr>
        <p:txBody>
          <a:bodyPr wrap="square" rtlCol="0">
            <a:spAutoFit/>
          </a:bodyPr>
          <a:lstStyle/>
          <a:p>
            <a:r>
              <a:rPr lang="en-IN" i="1" dirty="0">
                <a:solidFill>
                  <a:schemeClr val="bg1"/>
                </a:solidFill>
              </a:rPr>
              <a:t>For the Transferee: </a:t>
            </a:r>
          </a:p>
        </p:txBody>
      </p:sp>
      <p:graphicFrame>
        <p:nvGraphicFramePr>
          <p:cNvPr id="4" name="Diagram 3">
            <a:extLst>
              <a:ext uri="{FF2B5EF4-FFF2-40B4-BE49-F238E27FC236}">
                <a16:creationId xmlns:a16="http://schemas.microsoft.com/office/drawing/2014/main" id="{AEB7EF77-CABE-C20D-47C5-2D746709D39C}"/>
              </a:ext>
            </a:extLst>
          </p:cNvPr>
          <p:cNvGraphicFramePr/>
          <p:nvPr>
            <p:extLst>
              <p:ext uri="{D42A27DB-BD31-4B8C-83A1-F6EECF244321}">
                <p14:modId xmlns:p14="http://schemas.microsoft.com/office/powerpoint/2010/main" val="362835963"/>
              </p:ext>
            </p:extLst>
          </p:nvPr>
        </p:nvGraphicFramePr>
        <p:xfrm>
          <a:off x="6558570" y="2586140"/>
          <a:ext cx="5052238" cy="35160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82622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8344E-CC6C-4949-58ED-3E6ABADE5E44}"/>
              </a:ext>
            </a:extLst>
          </p:cNvPr>
          <p:cNvSpPr>
            <a:spLocks noGrp="1"/>
          </p:cNvSpPr>
          <p:nvPr>
            <p:ph type="title"/>
          </p:nvPr>
        </p:nvSpPr>
        <p:spPr/>
        <p:txBody>
          <a:bodyPr/>
          <a:lstStyle/>
          <a:p>
            <a:r>
              <a:rPr lang="en-IN" dirty="0"/>
              <a:t>How are they sold? (structure)</a:t>
            </a:r>
          </a:p>
        </p:txBody>
      </p:sp>
      <p:sp>
        <p:nvSpPr>
          <p:cNvPr id="5" name="Footer Placeholder 4">
            <a:extLst>
              <a:ext uri="{FF2B5EF4-FFF2-40B4-BE49-F238E27FC236}">
                <a16:creationId xmlns:a16="http://schemas.microsoft.com/office/drawing/2014/main" id="{574012CD-733D-7AA8-FDAC-21A97CFF97F7}"/>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4EF99F9F-1109-0FCB-53A4-33F57B72AF2D}"/>
              </a:ext>
            </a:extLst>
          </p:cNvPr>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1030" name="Picture 6" descr="Stress Tired icon PNG and SVG Vector Free Download">
            <a:extLst>
              <a:ext uri="{FF2B5EF4-FFF2-40B4-BE49-F238E27FC236}">
                <a16:creationId xmlns:a16="http://schemas.microsoft.com/office/drawing/2014/main" id="{33EA7C8D-E94C-2A91-7DB0-C68D3722FACE}"/>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76524" y="3164153"/>
            <a:ext cx="726546" cy="82296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ank building - Free buildings icons">
            <a:extLst>
              <a:ext uri="{FF2B5EF4-FFF2-40B4-BE49-F238E27FC236}">
                <a16:creationId xmlns:a16="http://schemas.microsoft.com/office/drawing/2014/main" id="{7C6C33D4-E68A-9FA6-5650-3B95D19E0B49}"/>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42060" y="3212360"/>
            <a:ext cx="726546" cy="726546"/>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a:extLst>
              <a:ext uri="{FF2B5EF4-FFF2-40B4-BE49-F238E27FC236}">
                <a16:creationId xmlns:a16="http://schemas.microsoft.com/office/drawing/2014/main" id="{B7EFE171-A126-8665-E07B-446F1BA56778}"/>
              </a:ext>
            </a:extLst>
          </p:cNvPr>
          <p:cNvCxnSpPr>
            <a:stCxn id="1032" idx="3"/>
            <a:endCxn id="1030" idx="1"/>
          </p:cNvCxnSpPr>
          <p:nvPr/>
        </p:nvCxnSpPr>
        <p:spPr>
          <a:xfrm>
            <a:off x="1968606" y="3575633"/>
            <a:ext cx="17079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9FEF3DD3-BE11-5014-388C-8486B5B8430A}"/>
              </a:ext>
            </a:extLst>
          </p:cNvPr>
          <p:cNvCxnSpPr>
            <a:cxnSpLocks/>
            <a:stCxn id="1030" idx="3"/>
            <a:endCxn id="13" idx="1"/>
          </p:cNvCxnSpPr>
          <p:nvPr/>
        </p:nvCxnSpPr>
        <p:spPr>
          <a:xfrm flipV="1">
            <a:off x="4403070" y="3049960"/>
            <a:ext cx="1250970" cy="52567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E149929-E3DC-0F66-CBF3-4847E3E7C65F}"/>
              </a:ext>
            </a:extLst>
          </p:cNvPr>
          <p:cNvSpPr/>
          <p:nvPr/>
        </p:nvSpPr>
        <p:spPr>
          <a:xfrm>
            <a:off x="5654040" y="2887560"/>
            <a:ext cx="1386840" cy="324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600" dirty="0"/>
              <a:t>Assignment</a:t>
            </a:r>
          </a:p>
        </p:txBody>
      </p:sp>
      <p:sp>
        <p:nvSpPr>
          <p:cNvPr id="18" name="Rectangle 17">
            <a:extLst>
              <a:ext uri="{FF2B5EF4-FFF2-40B4-BE49-F238E27FC236}">
                <a16:creationId xmlns:a16="http://schemas.microsoft.com/office/drawing/2014/main" id="{A9CC0577-2C6D-5100-2E37-DE804D3E240A}"/>
              </a:ext>
            </a:extLst>
          </p:cNvPr>
          <p:cNvSpPr/>
          <p:nvPr/>
        </p:nvSpPr>
        <p:spPr>
          <a:xfrm>
            <a:off x="5654040" y="3415719"/>
            <a:ext cx="1386840" cy="32631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600" dirty="0"/>
              <a:t>Novation</a:t>
            </a:r>
          </a:p>
        </p:txBody>
      </p:sp>
      <p:sp>
        <p:nvSpPr>
          <p:cNvPr id="19" name="Rectangle 18">
            <a:extLst>
              <a:ext uri="{FF2B5EF4-FFF2-40B4-BE49-F238E27FC236}">
                <a16:creationId xmlns:a16="http://schemas.microsoft.com/office/drawing/2014/main" id="{033B2F8F-6A07-FD41-7CB5-DD8309376D4E}"/>
              </a:ext>
            </a:extLst>
          </p:cNvPr>
          <p:cNvSpPr/>
          <p:nvPr/>
        </p:nvSpPr>
        <p:spPr>
          <a:xfrm>
            <a:off x="5654040" y="3935496"/>
            <a:ext cx="1386840" cy="4310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400" strike="sngStrike" dirty="0"/>
              <a:t>Loan participation*</a:t>
            </a:r>
          </a:p>
        </p:txBody>
      </p:sp>
      <p:cxnSp>
        <p:nvCxnSpPr>
          <p:cNvPr id="16" name="Connector: Elbow 15">
            <a:extLst>
              <a:ext uri="{FF2B5EF4-FFF2-40B4-BE49-F238E27FC236}">
                <a16:creationId xmlns:a16="http://schemas.microsoft.com/office/drawing/2014/main" id="{E4AB44B7-C203-44FA-02FC-5E5319FBD3CC}"/>
              </a:ext>
            </a:extLst>
          </p:cNvPr>
          <p:cNvCxnSpPr>
            <a:stCxn id="1030" idx="3"/>
            <a:endCxn id="19" idx="1"/>
          </p:cNvCxnSpPr>
          <p:nvPr/>
        </p:nvCxnSpPr>
        <p:spPr>
          <a:xfrm>
            <a:off x="4403070" y="3575633"/>
            <a:ext cx="1250970" cy="57539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E241125-F40C-AF20-9FB6-FC1435A1B838}"/>
              </a:ext>
            </a:extLst>
          </p:cNvPr>
          <p:cNvCxnSpPr>
            <a:cxnSpLocks/>
            <a:stCxn id="1030" idx="3"/>
            <a:endCxn id="18" idx="1"/>
          </p:cNvCxnSpPr>
          <p:nvPr/>
        </p:nvCxnSpPr>
        <p:spPr>
          <a:xfrm>
            <a:off x="4403070" y="3575633"/>
            <a:ext cx="1250970" cy="3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Multiplication Sign 28">
            <a:extLst>
              <a:ext uri="{FF2B5EF4-FFF2-40B4-BE49-F238E27FC236}">
                <a16:creationId xmlns:a16="http://schemas.microsoft.com/office/drawing/2014/main" id="{D5F0C744-4B8E-546A-FEE7-65A65D544F8C}"/>
              </a:ext>
            </a:extLst>
          </p:cNvPr>
          <p:cNvSpPr/>
          <p:nvPr/>
        </p:nvSpPr>
        <p:spPr>
          <a:xfrm>
            <a:off x="5158390" y="3910799"/>
            <a:ext cx="335870" cy="480454"/>
          </a:xfrm>
          <a:prstGeom prst="mathMultiply">
            <a:avLst>
              <a:gd name="adj1" fmla="val 11853"/>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IN"/>
          </a:p>
        </p:txBody>
      </p:sp>
      <p:cxnSp>
        <p:nvCxnSpPr>
          <p:cNvPr id="26" name="Straight Arrow Connector 25">
            <a:extLst>
              <a:ext uri="{FF2B5EF4-FFF2-40B4-BE49-F238E27FC236}">
                <a16:creationId xmlns:a16="http://schemas.microsoft.com/office/drawing/2014/main" id="{3DD0E5CE-952A-786C-8B0C-FBFEDF6EF34E}"/>
              </a:ext>
            </a:extLst>
          </p:cNvPr>
          <p:cNvCxnSpPr>
            <a:cxnSpLocks/>
            <a:stCxn id="13" idx="3"/>
            <a:endCxn id="34" idx="1"/>
          </p:cNvCxnSpPr>
          <p:nvPr/>
        </p:nvCxnSpPr>
        <p:spPr>
          <a:xfrm flipV="1">
            <a:off x="7040880" y="3041045"/>
            <a:ext cx="1524000" cy="8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4" name="Picture 8" descr="Bank building - Free buildings icons">
            <a:extLst>
              <a:ext uri="{FF2B5EF4-FFF2-40B4-BE49-F238E27FC236}">
                <a16:creationId xmlns:a16="http://schemas.microsoft.com/office/drawing/2014/main" id="{6D4403D4-C5CF-7097-B230-58C2F59ACFDE}"/>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64880" y="2677772"/>
            <a:ext cx="726546" cy="72654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234A9B72-865F-9B8A-9D2D-43066F7AD86B}"/>
              </a:ext>
            </a:extLst>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53930" y="3721871"/>
            <a:ext cx="778926" cy="778926"/>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Connector: Elbow 40">
            <a:extLst>
              <a:ext uri="{FF2B5EF4-FFF2-40B4-BE49-F238E27FC236}">
                <a16:creationId xmlns:a16="http://schemas.microsoft.com/office/drawing/2014/main" id="{D9A18E27-E9BA-58F8-354B-B39DA62A90CC}"/>
              </a:ext>
            </a:extLst>
          </p:cNvPr>
          <p:cNvCxnSpPr>
            <a:cxnSpLocks/>
            <a:stCxn id="18" idx="3"/>
            <a:endCxn id="34" idx="1"/>
          </p:cNvCxnSpPr>
          <p:nvPr/>
        </p:nvCxnSpPr>
        <p:spPr>
          <a:xfrm flipV="1">
            <a:off x="7040880" y="3041045"/>
            <a:ext cx="1524000" cy="53783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Elbow 42">
            <a:extLst>
              <a:ext uri="{FF2B5EF4-FFF2-40B4-BE49-F238E27FC236}">
                <a16:creationId xmlns:a16="http://schemas.microsoft.com/office/drawing/2014/main" id="{DD88C305-5EFA-4A21-B70A-4650CED3A14B}"/>
              </a:ext>
            </a:extLst>
          </p:cNvPr>
          <p:cNvCxnSpPr>
            <a:cxnSpLocks/>
            <a:stCxn id="13" idx="3"/>
            <a:endCxn id="1036" idx="1"/>
          </p:cNvCxnSpPr>
          <p:nvPr/>
        </p:nvCxnSpPr>
        <p:spPr>
          <a:xfrm>
            <a:off x="7040880" y="3049960"/>
            <a:ext cx="1513050" cy="106137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82A0AA98-2BFF-905F-78BD-7F5D9301645F}"/>
              </a:ext>
            </a:extLst>
          </p:cNvPr>
          <p:cNvCxnSpPr>
            <a:cxnSpLocks/>
            <a:stCxn id="18" idx="3"/>
            <a:endCxn id="1036" idx="1"/>
          </p:cNvCxnSpPr>
          <p:nvPr/>
        </p:nvCxnSpPr>
        <p:spPr>
          <a:xfrm>
            <a:off x="7040880" y="3578876"/>
            <a:ext cx="1513050" cy="53245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BA42C881-A046-0433-8891-155C574280C0}"/>
              </a:ext>
            </a:extLst>
          </p:cNvPr>
          <p:cNvSpPr/>
          <p:nvPr/>
        </p:nvSpPr>
        <p:spPr>
          <a:xfrm>
            <a:off x="868680" y="3987113"/>
            <a:ext cx="1493520" cy="257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a:t>Eligible transferor</a:t>
            </a:r>
          </a:p>
        </p:txBody>
      </p:sp>
      <p:sp>
        <p:nvSpPr>
          <p:cNvPr id="59" name="Rectangle 58">
            <a:extLst>
              <a:ext uri="{FF2B5EF4-FFF2-40B4-BE49-F238E27FC236}">
                <a16:creationId xmlns:a16="http://schemas.microsoft.com/office/drawing/2014/main" id="{9EFA91D3-6ED9-3C54-3DD6-3907E525A070}"/>
              </a:ext>
            </a:extLst>
          </p:cNvPr>
          <p:cNvSpPr/>
          <p:nvPr/>
        </p:nvSpPr>
        <p:spPr>
          <a:xfrm>
            <a:off x="8308380" y="3427171"/>
            <a:ext cx="1277580" cy="305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a:t>Eligible transferee (other than ARC)</a:t>
            </a:r>
          </a:p>
        </p:txBody>
      </p:sp>
      <p:sp>
        <p:nvSpPr>
          <p:cNvPr id="60" name="Rectangle 59">
            <a:extLst>
              <a:ext uri="{FF2B5EF4-FFF2-40B4-BE49-F238E27FC236}">
                <a16:creationId xmlns:a16="http://schemas.microsoft.com/office/drawing/2014/main" id="{9E620EAF-8449-A747-795D-3526036D46EC}"/>
              </a:ext>
            </a:extLst>
          </p:cNvPr>
          <p:cNvSpPr/>
          <p:nvPr/>
        </p:nvSpPr>
        <p:spPr>
          <a:xfrm>
            <a:off x="8308380" y="4500797"/>
            <a:ext cx="1277580" cy="257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a:t>ARC</a:t>
            </a:r>
          </a:p>
        </p:txBody>
      </p:sp>
      <p:sp>
        <p:nvSpPr>
          <p:cNvPr id="61" name="Rectangle 60">
            <a:extLst>
              <a:ext uri="{FF2B5EF4-FFF2-40B4-BE49-F238E27FC236}">
                <a16:creationId xmlns:a16="http://schemas.microsoft.com/office/drawing/2014/main" id="{37F2AC33-8500-C842-88F6-3FCD2DDEB794}"/>
              </a:ext>
            </a:extLst>
          </p:cNvPr>
          <p:cNvSpPr/>
          <p:nvPr/>
        </p:nvSpPr>
        <p:spPr>
          <a:xfrm>
            <a:off x="3236595" y="4001569"/>
            <a:ext cx="1493520" cy="257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a:t>Stressed loans</a:t>
            </a:r>
          </a:p>
        </p:txBody>
      </p:sp>
      <p:sp>
        <p:nvSpPr>
          <p:cNvPr id="62" name="Rectangle 61">
            <a:extLst>
              <a:ext uri="{FF2B5EF4-FFF2-40B4-BE49-F238E27FC236}">
                <a16:creationId xmlns:a16="http://schemas.microsoft.com/office/drawing/2014/main" id="{BEE68649-06E5-8A29-E46E-626F1D35925B}"/>
              </a:ext>
            </a:extLst>
          </p:cNvPr>
          <p:cNvSpPr/>
          <p:nvPr/>
        </p:nvSpPr>
        <p:spPr>
          <a:xfrm>
            <a:off x="2253486" y="3318162"/>
            <a:ext cx="1059765" cy="2572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N" sz="1200" dirty="0"/>
              <a:t>transfers</a:t>
            </a:r>
          </a:p>
        </p:txBody>
      </p:sp>
      <p:sp>
        <p:nvSpPr>
          <p:cNvPr id="63" name="Rectangle 62">
            <a:extLst>
              <a:ext uri="{FF2B5EF4-FFF2-40B4-BE49-F238E27FC236}">
                <a16:creationId xmlns:a16="http://schemas.microsoft.com/office/drawing/2014/main" id="{2EC411CC-764D-FAF3-0A4E-C15D236CFCC1}"/>
              </a:ext>
            </a:extLst>
          </p:cNvPr>
          <p:cNvSpPr/>
          <p:nvPr/>
        </p:nvSpPr>
        <p:spPr>
          <a:xfrm>
            <a:off x="5649066" y="2379035"/>
            <a:ext cx="1386840" cy="257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a:t>Through -</a:t>
            </a:r>
          </a:p>
        </p:txBody>
      </p:sp>
      <p:cxnSp>
        <p:nvCxnSpPr>
          <p:cNvPr id="1025" name="Straight Arrow Connector 1024">
            <a:extLst>
              <a:ext uri="{FF2B5EF4-FFF2-40B4-BE49-F238E27FC236}">
                <a16:creationId xmlns:a16="http://schemas.microsoft.com/office/drawing/2014/main" id="{002B3FBF-F529-882D-E66F-00B42E2C643C}"/>
              </a:ext>
            </a:extLst>
          </p:cNvPr>
          <p:cNvCxnSpPr>
            <a:cxnSpLocks/>
            <a:stCxn id="34" idx="3"/>
            <a:endCxn id="1027" idx="1"/>
          </p:cNvCxnSpPr>
          <p:nvPr/>
        </p:nvCxnSpPr>
        <p:spPr>
          <a:xfrm>
            <a:off x="9291426" y="3041045"/>
            <a:ext cx="846904" cy="9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7" name="Rectangle 1026">
            <a:extLst>
              <a:ext uri="{FF2B5EF4-FFF2-40B4-BE49-F238E27FC236}">
                <a16:creationId xmlns:a16="http://schemas.microsoft.com/office/drawing/2014/main" id="{76C3FEF1-DE46-8B2E-D25E-FCB03BB4F06E}"/>
              </a:ext>
            </a:extLst>
          </p:cNvPr>
          <p:cNvSpPr/>
          <p:nvPr/>
        </p:nvSpPr>
        <p:spPr>
          <a:xfrm>
            <a:off x="10138330" y="2840128"/>
            <a:ext cx="1668780" cy="421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300" dirty="0"/>
              <a:t>Only on a cash basis</a:t>
            </a:r>
          </a:p>
          <a:p>
            <a:pPr algn="ctr"/>
            <a:r>
              <a:rPr lang="en-IN" sz="1300" dirty="0"/>
              <a:t>[Refer para 62 of TLE]</a:t>
            </a:r>
          </a:p>
        </p:txBody>
      </p:sp>
      <p:sp>
        <p:nvSpPr>
          <p:cNvPr id="74" name="Rectangle 73">
            <a:extLst>
              <a:ext uri="{FF2B5EF4-FFF2-40B4-BE49-F238E27FC236}">
                <a16:creationId xmlns:a16="http://schemas.microsoft.com/office/drawing/2014/main" id="{76BF6B97-0A3B-8338-02C2-1A73C166C80E}"/>
              </a:ext>
            </a:extLst>
          </p:cNvPr>
          <p:cNvSpPr/>
          <p:nvPr/>
        </p:nvSpPr>
        <p:spPr>
          <a:xfrm>
            <a:off x="10138330" y="3899199"/>
            <a:ext cx="1668780" cy="421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Either cash or cash + SR</a:t>
            </a:r>
            <a:endParaRPr lang="en-IN" dirty="0"/>
          </a:p>
        </p:txBody>
      </p:sp>
      <p:cxnSp>
        <p:nvCxnSpPr>
          <p:cNvPr id="75" name="Straight Arrow Connector 74">
            <a:extLst>
              <a:ext uri="{FF2B5EF4-FFF2-40B4-BE49-F238E27FC236}">
                <a16:creationId xmlns:a16="http://schemas.microsoft.com/office/drawing/2014/main" id="{01677DF1-BDFA-5493-9482-EF2C7C19AFCB}"/>
              </a:ext>
            </a:extLst>
          </p:cNvPr>
          <p:cNvCxnSpPr>
            <a:cxnSpLocks/>
            <a:stCxn id="1036" idx="3"/>
            <a:endCxn id="74" idx="1"/>
          </p:cNvCxnSpPr>
          <p:nvPr/>
        </p:nvCxnSpPr>
        <p:spPr>
          <a:xfrm flipV="1">
            <a:off x="9332856" y="4109870"/>
            <a:ext cx="805474" cy="1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9" name="Rectangle 1038">
            <a:extLst>
              <a:ext uri="{FF2B5EF4-FFF2-40B4-BE49-F238E27FC236}">
                <a16:creationId xmlns:a16="http://schemas.microsoft.com/office/drawing/2014/main" id="{F92F559B-D158-3543-6956-D4B84D8DB499}"/>
              </a:ext>
            </a:extLst>
          </p:cNvPr>
          <p:cNvSpPr/>
          <p:nvPr/>
        </p:nvSpPr>
        <p:spPr>
          <a:xfrm>
            <a:off x="755779" y="5477069"/>
            <a:ext cx="5756987" cy="3669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IN" sz="1400" dirty="0"/>
              <a:t>* Para 50 of TLE does not permit loan participations in case of stressed loans</a:t>
            </a:r>
          </a:p>
        </p:txBody>
      </p:sp>
      <p:sp>
        <p:nvSpPr>
          <p:cNvPr id="83" name="Rectangle 82">
            <a:extLst>
              <a:ext uri="{FF2B5EF4-FFF2-40B4-BE49-F238E27FC236}">
                <a16:creationId xmlns:a16="http://schemas.microsoft.com/office/drawing/2014/main" id="{ED6AF5D1-3B18-2F00-35C6-9410A9DDFDE5}"/>
              </a:ext>
            </a:extLst>
          </p:cNvPr>
          <p:cNvSpPr/>
          <p:nvPr/>
        </p:nvSpPr>
        <p:spPr>
          <a:xfrm>
            <a:off x="8234733" y="2382899"/>
            <a:ext cx="1386840" cy="257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dirty="0"/>
              <a:t>To -</a:t>
            </a:r>
          </a:p>
        </p:txBody>
      </p:sp>
    </p:spTree>
    <p:extLst>
      <p:ext uri="{BB962C8B-B14F-4D97-AF65-F5344CB8AC3E}">
        <p14:creationId xmlns:p14="http://schemas.microsoft.com/office/powerpoint/2010/main" val="3355729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BBFD8-8151-8527-C7DA-F4B4DD03E28B}"/>
              </a:ext>
            </a:extLst>
          </p:cNvPr>
          <p:cNvSpPr>
            <a:spLocks noGrp="1"/>
          </p:cNvSpPr>
          <p:nvPr>
            <p:ph type="title"/>
          </p:nvPr>
        </p:nvSpPr>
        <p:spPr/>
        <p:txBody>
          <a:bodyPr/>
          <a:lstStyle/>
          <a:p>
            <a:r>
              <a:rPr lang="en-IN" dirty="0"/>
              <a:t>Security receipt structure</a:t>
            </a:r>
          </a:p>
        </p:txBody>
      </p:sp>
      <p:sp>
        <p:nvSpPr>
          <p:cNvPr id="5" name="Footer Placeholder 4">
            <a:extLst>
              <a:ext uri="{FF2B5EF4-FFF2-40B4-BE49-F238E27FC236}">
                <a16:creationId xmlns:a16="http://schemas.microsoft.com/office/drawing/2014/main" id="{9E6F6B9D-2914-D5A2-CA08-AAB47AC2A323}"/>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D511ADC5-B2B0-024E-4C39-8B7AE177241A}"/>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3" name="Rectangle 2">
            <a:extLst>
              <a:ext uri="{FF2B5EF4-FFF2-40B4-BE49-F238E27FC236}">
                <a16:creationId xmlns:a16="http://schemas.microsoft.com/office/drawing/2014/main" id="{407F9E37-B20C-EC90-71AF-3BE55810F28B}"/>
              </a:ext>
            </a:extLst>
          </p:cNvPr>
          <p:cNvSpPr/>
          <p:nvPr/>
        </p:nvSpPr>
        <p:spPr>
          <a:xfrm>
            <a:off x="4931926" y="2700196"/>
            <a:ext cx="1663432" cy="266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Eligible transferor</a:t>
            </a:r>
          </a:p>
        </p:txBody>
      </p:sp>
      <p:pic>
        <p:nvPicPr>
          <p:cNvPr id="7" name="Picture 8" descr="Bank building - Free buildings icons">
            <a:extLst>
              <a:ext uri="{FF2B5EF4-FFF2-40B4-BE49-F238E27FC236}">
                <a16:creationId xmlns:a16="http://schemas.microsoft.com/office/drawing/2014/main" id="{DCCEDEF7-6891-4C75-181D-CF5CCA43269A}"/>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69454" y="1917476"/>
            <a:ext cx="726546" cy="7265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Stress Tired icon PNG and SVG Vector Free Download">
            <a:extLst>
              <a:ext uri="{FF2B5EF4-FFF2-40B4-BE49-F238E27FC236}">
                <a16:creationId xmlns:a16="http://schemas.microsoft.com/office/drawing/2014/main" id="{D6666641-C82D-8204-4699-705AA5EB90F9}"/>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00369" y="5128851"/>
            <a:ext cx="726546" cy="82296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F8AAB865-04D6-0209-3258-3ADEA9E409E6}"/>
              </a:ext>
            </a:extLst>
          </p:cNvPr>
          <p:cNvSpPr/>
          <p:nvPr/>
        </p:nvSpPr>
        <p:spPr>
          <a:xfrm>
            <a:off x="4931931" y="6001002"/>
            <a:ext cx="1663432" cy="438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Stressed loan/ Borrower</a:t>
            </a:r>
          </a:p>
        </p:txBody>
      </p:sp>
      <p:pic>
        <p:nvPicPr>
          <p:cNvPr id="10" name="Picture 12">
            <a:extLst>
              <a:ext uri="{FF2B5EF4-FFF2-40B4-BE49-F238E27FC236}">
                <a16:creationId xmlns:a16="http://schemas.microsoft.com/office/drawing/2014/main" id="{5D36EE59-C608-392E-B86E-AD8B3113A203}"/>
              </a:ext>
            </a:extLst>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72612" y="3538230"/>
            <a:ext cx="778926" cy="77892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6E412B53-D7F3-2369-E963-893CF1B8C37A}"/>
              </a:ext>
            </a:extLst>
          </p:cNvPr>
          <p:cNvSpPr/>
          <p:nvPr/>
        </p:nvSpPr>
        <p:spPr>
          <a:xfrm>
            <a:off x="9230359" y="4298783"/>
            <a:ext cx="1663432" cy="266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ARC</a:t>
            </a:r>
          </a:p>
        </p:txBody>
      </p:sp>
      <p:sp>
        <p:nvSpPr>
          <p:cNvPr id="13" name="Rectangle 12">
            <a:extLst>
              <a:ext uri="{FF2B5EF4-FFF2-40B4-BE49-F238E27FC236}">
                <a16:creationId xmlns:a16="http://schemas.microsoft.com/office/drawing/2014/main" id="{4269C85E-96EE-A1E8-94DE-6F6532D6E41D}"/>
              </a:ext>
            </a:extLst>
          </p:cNvPr>
          <p:cNvSpPr/>
          <p:nvPr/>
        </p:nvSpPr>
        <p:spPr>
          <a:xfrm>
            <a:off x="4951376" y="4278246"/>
            <a:ext cx="1663432" cy="266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Trust/ SPV</a:t>
            </a:r>
          </a:p>
        </p:txBody>
      </p:sp>
      <p:pic>
        <p:nvPicPr>
          <p:cNvPr id="1028" name="Picture 4" descr="Car Icon Vector Art, Icons, and Graphics for Free Download">
            <a:extLst>
              <a:ext uri="{FF2B5EF4-FFF2-40B4-BE49-F238E27FC236}">
                <a16:creationId xmlns:a16="http://schemas.microsoft.com/office/drawing/2014/main" id="{CE5E5E23-8B88-4BF0-2EF4-5DDFBA3E380B}"/>
              </a:ext>
            </a:extLst>
          </p:cNvPr>
          <p:cNvPicPr>
            <a:picLocks noChangeAspect="1" noChangeArrowheads="1"/>
          </p:cNvPicPr>
          <p:nvPr/>
        </p:nvPicPr>
        <p:blipFill rotWithShape="1">
          <a:blip r:embed="rId5">
            <a:duotone>
              <a:schemeClr val="accent2">
                <a:shade val="45000"/>
                <a:satMod val="135000"/>
              </a:schemeClr>
              <a:prstClr val="white"/>
            </a:duotone>
            <a:extLst>
              <a:ext uri="{BEBA8EAE-BF5A-486C-A8C5-ECC9F3942E4B}">
                <a14:imgProps xmlns:a14="http://schemas.microsoft.com/office/drawing/2010/main">
                  <a14:imgLayer r:embed="rId6">
                    <a14:imgEffect>
                      <a14:backgroundRemoval t="10000" b="90000" l="10000" r="90000">
                        <a14:foregroundMark x1="27917" y1="60573" x2="27917" y2="60573"/>
                        <a14:foregroundMark x1="73177" y1="58438" x2="73177" y2="58438"/>
                      </a14:backgroundRemoval>
                    </a14:imgEffect>
                  </a14:imgLayer>
                </a14:imgProps>
              </a:ext>
              <a:ext uri="{28A0092B-C50C-407E-A947-70E740481C1C}">
                <a14:useLocalDpi xmlns:a14="http://schemas.microsoft.com/office/drawing/2010/main" val="0"/>
              </a:ext>
            </a:extLst>
          </a:blip>
          <a:srcRect l="7089" t="18898" r="6717" b="21345"/>
          <a:stretch/>
        </p:blipFill>
        <p:spPr bwMode="auto">
          <a:xfrm>
            <a:off x="5194571" y="3594834"/>
            <a:ext cx="1123546" cy="77892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Bank building - Free buildings icons">
            <a:extLst>
              <a:ext uri="{FF2B5EF4-FFF2-40B4-BE49-F238E27FC236}">
                <a16:creationId xmlns:a16="http://schemas.microsoft.com/office/drawing/2014/main" id="{F5F52F62-FDA3-6C5A-39B6-B172ACE19CAC}"/>
              </a:ext>
            </a:extLst>
          </p:cNvPr>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74239" y="3533327"/>
            <a:ext cx="726546" cy="72654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0231CCDA-7080-ECDB-0A2F-A728B7B7BC3F}"/>
              </a:ext>
            </a:extLst>
          </p:cNvPr>
          <p:cNvSpPr/>
          <p:nvPr/>
        </p:nvSpPr>
        <p:spPr>
          <a:xfrm>
            <a:off x="1205796" y="4259873"/>
            <a:ext cx="1663432" cy="266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t>Investor/ QIB</a:t>
            </a:r>
          </a:p>
        </p:txBody>
      </p:sp>
      <p:cxnSp>
        <p:nvCxnSpPr>
          <p:cNvPr id="14" name="Straight Arrow Connector 13">
            <a:extLst>
              <a:ext uri="{FF2B5EF4-FFF2-40B4-BE49-F238E27FC236}">
                <a16:creationId xmlns:a16="http://schemas.microsoft.com/office/drawing/2014/main" id="{363C6931-CB20-7D7F-3E66-6055098E1296}"/>
              </a:ext>
            </a:extLst>
          </p:cNvPr>
          <p:cNvCxnSpPr>
            <a:cxnSpLocks/>
          </p:cNvCxnSpPr>
          <p:nvPr/>
        </p:nvCxnSpPr>
        <p:spPr>
          <a:xfrm>
            <a:off x="6366757" y="2976664"/>
            <a:ext cx="0" cy="12929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1431307-0FC1-36F6-AA6D-A6C841940E75}"/>
              </a:ext>
            </a:extLst>
          </p:cNvPr>
          <p:cNvCxnSpPr/>
          <p:nvPr/>
        </p:nvCxnSpPr>
        <p:spPr>
          <a:xfrm flipV="1">
            <a:off x="5097294" y="2966936"/>
            <a:ext cx="0" cy="12929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89001B3-C5BD-6E53-88E5-7D776ACE64AC}"/>
              </a:ext>
            </a:extLst>
          </p:cNvPr>
          <p:cNvCxnSpPr/>
          <p:nvPr/>
        </p:nvCxnSpPr>
        <p:spPr>
          <a:xfrm>
            <a:off x="6750996" y="4032936"/>
            <a:ext cx="235409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662A1F3-E676-9DDA-7582-CB157E3F3D99}"/>
              </a:ext>
            </a:extLst>
          </p:cNvPr>
          <p:cNvCxnSpPr/>
          <p:nvPr/>
        </p:nvCxnSpPr>
        <p:spPr>
          <a:xfrm flipH="1">
            <a:off x="6750996" y="4432153"/>
            <a:ext cx="2354093"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30ECD1C-71B0-6478-DEF8-1A61B0C7AB20}"/>
              </a:ext>
            </a:extLst>
          </p:cNvPr>
          <p:cNvCxnSpPr>
            <a:cxnSpLocks/>
          </p:cNvCxnSpPr>
          <p:nvPr/>
        </p:nvCxnSpPr>
        <p:spPr>
          <a:xfrm>
            <a:off x="6368382" y="4565523"/>
            <a:ext cx="0" cy="12929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F58FAC7-85D1-84BC-D429-C6F17C424EE1}"/>
              </a:ext>
            </a:extLst>
          </p:cNvPr>
          <p:cNvCxnSpPr/>
          <p:nvPr/>
        </p:nvCxnSpPr>
        <p:spPr>
          <a:xfrm flipV="1">
            <a:off x="5064869" y="4565523"/>
            <a:ext cx="0" cy="129293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05CA7CE-19DC-F576-6E4E-1742317BCABB}"/>
              </a:ext>
            </a:extLst>
          </p:cNvPr>
          <p:cNvCxnSpPr>
            <a:cxnSpLocks/>
          </p:cNvCxnSpPr>
          <p:nvPr/>
        </p:nvCxnSpPr>
        <p:spPr>
          <a:xfrm flipH="1">
            <a:off x="2859936" y="4393243"/>
            <a:ext cx="2071990"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9E84C8D0-0946-11DB-508A-8B5313F8B3A0}"/>
              </a:ext>
            </a:extLst>
          </p:cNvPr>
          <p:cNvCxnSpPr>
            <a:cxnSpLocks/>
          </p:cNvCxnSpPr>
          <p:nvPr/>
        </p:nvCxnSpPr>
        <p:spPr>
          <a:xfrm>
            <a:off x="2869228" y="4045106"/>
            <a:ext cx="208214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13903148-20E4-8129-3211-815B703DAD04}"/>
              </a:ext>
            </a:extLst>
          </p:cNvPr>
          <p:cNvSpPr txBox="1"/>
          <p:nvPr/>
        </p:nvSpPr>
        <p:spPr>
          <a:xfrm>
            <a:off x="3657599" y="2946399"/>
            <a:ext cx="1536973" cy="738664"/>
          </a:xfrm>
          <a:prstGeom prst="rect">
            <a:avLst/>
          </a:prstGeom>
          <a:noFill/>
        </p:spPr>
        <p:txBody>
          <a:bodyPr wrap="square" rtlCol="0">
            <a:spAutoFit/>
          </a:bodyPr>
          <a:lstStyle/>
          <a:p>
            <a:r>
              <a:rPr lang="en-IN" sz="1400" dirty="0"/>
              <a:t>Consideration for sale/ redemption of SRs.</a:t>
            </a:r>
          </a:p>
        </p:txBody>
      </p:sp>
      <p:sp>
        <p:nvSpPr>
          <p:cNvPr id="26" name="TextBox 25">
            <a:extLst>
              <a:ext uri="{FF2B5EF4-FFF2-40B4-BE49-F238E27FC236}">
                <a16:creationId xmlns:a16="http://schemas.microsoft.com/office/drawing/2014/main" id="{C294752D-DC0E-D228-02C0-C7CA2E967665}"/>
              </a:ext>
            </a:extLst>
          </p:cNvPr>
          <p:cNvSpPr txBox="1"/>
          <p:nvPr/>
        </p:nvSpPr>
        <p:spPr>
          <a:xfrm>
            <a:off x="6366757" y="3216874"/>
            <a:ext cx="1536973" cy="307777"/>
          </a:xfrm>
          <a:prstGeom prst="rect">
            <a:avLst/>
          </a:prstGeom>
          <a:noFill/>
        </p:spPr>
        <p:txBody>
          <a:bodyPr wrap="square" rtlCol="0">
            <a:spAutoFit/>
          </a:bodyPr>
          <a:lstStyle/>
          <a:p>
            <a:r>
              <a:rPr lang="en-IN" sz="1400" dirty="0"/>
              <a:t>Loan transfer</a:t>
            </a:r>
          </a:p>
        </p:txBody>
      </p:sp>
      <p:sp>
        <p:nvSpPr>
          <p:cNvPr id="30" name="TextBox 29">
            <a:extLst>
              <a:ext uri="{FF2B5EF4-FFF2-40B4-BE49-F238E27FC236}">
                <a16:creationId xmlns:a16="http://schemas.microsoft.com/office/drawing/2014/main" id="{30F13D71-3A40-13E0-360A-EC4F11200158}"/>
              </a:ext>
            </a:extLst>
          </p:cNvPr>
          <p:cNvSpPr txBox="1"/>
          <p:nvPr/>
        </p:nvSpPr>
        <p:spPr>
          <a:xfrm>
            <a:off x="6845179" y="3678483"/>
            <a:ext cx="2325268" cy="307777"/>
          </a:xfrm>
          <a:prstGeom prst="rect">
            <a:avLst/>
          </a:prstGeom>
          <a:noFill/>
        </p:spPr>
        <p:txBody>
          <a:bodyPr wrap="square" rtlCol="0">
            <a:spAutoFit/>
          </a:bodyPr>
          <a:lstStyle/>
          <a:p>
            <a:r>
              <a:rPr lang="en-IN" sz="1400" dirty="0"/>
              <a:t>Management and other fees.</a:t>
            </a:r>
          </a:p>
        </p:txBody>
      </p:sp>
      <p:sp>
        <p:nvSpPr>
          <p:cNvPr id="32" name="TextBox 31">
            <a:extLst>
              <a:ext uri="{FF2B5EF4-FFF2-40B4-BE49-F238E27FC236}">
                <a16:creationId xmlns:a16="http://schemas.microsoft.com/office/drawing/2014/main" id="{3166992A-B752-9F8C-D879-00E38085AF1B}"/>
              </a:ext>
            </a:extLst>
          </p:cNvPr>
          <p:cNvSpPr txBox="1"/>
          <p:nvPr/>
        </p:nvSpPr>
        <p:spPr>
          <a:xfrm>
            <a:off x="4019155" y="5094597"/>
            <a:ext cx="1536973" cy="523220"/>
          </a:xfrm>
          <a:prstGeom prst="rect">
            <a:avLst/>
          </a:prstGeom>
          <a:noFill/>
        </p:spPr>
        <p:txBody>
          <a:bodyPr wrap="square" rtlCol="0">
            <a:spAutoFit/>
          </a:bodyPr>
          <a:lstStyle/>
          <a:p>
            <a:r>
              <a:rPr lang="en-IN" sz="1400" dirty="0"/>
              <a:t>Repayment / recovery</a:t>
            </a:r>
          </a:p>
        </p:txBody>
      </p:sp>
      <p:sp>
        <p:nvSpPr>
          <p:cNvPr id="33" name="TextBox 32">
            <a:extLst>
              <a:ext uri="{FF2B5EF4-FFF2-40B4-BE49-F238E27FC236}">
                <a16:creationId xmlns:a16="http://schemas.microsoft.com/office/drawing/2014/main" id="{93AF293A-B90A-9D15-0B63-97BBEF9A903A}"/>
              </a:ext>
            </a:extLst>
          </p:cNvPr>
          <p:cNvSpPr txBox="1"/>
          <p:nvPr/>
        </p:nvSpPr>
        <p:spPr>
          <a:xfrm>
            <a:off x="6391069" y="4831370"/>
            <a:ext cx="1536973" cy="523220"/>
          </a:xfrm>
          <a:prstGeom prst="rect">
            <a:avLst/>
          </a:prstGeom>
          <a:noFill/>
        </p:spPr>
        <p:txBody>
          <a:bodyPr wrap="square" rtlCol="0">
            <a:spAutoFit/>
          </a:bodyPr>
          <a:lstStyle/>
          <a:p>
            <a:r>
              <a:rPr lang="en-IN" sz="1400" dirty="0"/>
              <a:t>Resolution strategy</a:t>
            </a:r>
          </a:p>
        </p:txBody>
      </p:sp>
      <p:sp>
        <p:nvSpPr>
          <p:cNvPr id="34" name="TextBox 33">
            <a:extLst>
              <a:ext uri="{FF2B5EF4-FFF2-40B4-BE49-F238E27FC236}">
                <a16:creationId xmlns:a16="http://schemas.microsoft.com/office/drawing/2014/main" id="{87411EB2-5C92-772D-CEF4-C6108B3986C9}"/>
              </a:ext>
            </a:extLst>
          </p:cNvPr>
          <p:cNvSpPr txBox="1"/>
          <p:nvPr/>
        </p:nvSpPr>
        <p:spPr>
          <a:xfrm>
            <a:off x="3078103" y="4498993"/>
            <a:ext cx="1536973" cy="307777"/>
          </a:xfrm>
          <a:prstGeom prst="rect">
            <a:avLst/>
          </a:prstGeom>
          <a:noFill/>
        </p:spPr>
        <p:txBody>
          <a:bodyPr wrap="square" rtlCol="0">
            <a:spAutoFit/>
          </a:bodyPr>
          <a:lstStyle/>
          <a:p>
            <a:r>
              <a:rPr lang="en-IN" sz="1400" dirty="0"/>
              <a:t>SRs issued</a:t>
            </a:r>
          </a:p>
        </p:txBody>
      </p:sp>
      <p:sp>
        <p:nvSpPr>
          <p:cNvPr id="35" name="TextBox 34">
            <a:extLst>
              <a:ext uri="{FF2B5EF4-FFF2-40B4-BE49-F238E27FC236}">
                <a16:creationId xmlns:a16="http://schemas.microsoft.com/office/drawing/2014/main" id="{3CF39B3A-1A02-0182-344A-09D318E4DF59}"/>
              </a:ext>
            </a:extLst>
          </p:cNvPr>
          <p:cNvSpPr txBox="1"/>
          <p:nvPr/>
        </p:nvSpPr>
        <p:spPr>
          <a:xfrm>
            <a:off x="3119981" y="3688512"/>
            <a:ext cx="1536973" cy="307777"/>
          </a:xfrm>
          <a:prstGeom prst="rect">
            <a:avLst/>
          </a:prstGeom>
          <a:noFill/>
        </p:spPr>
        <p:txBody>
          <a:bodyPr wrap="square" rtlCol="0">
            <a:spAutoFit/>
          </a:bodyPr>
          <a:lstStyle/>
          <a:p>
            <a:r>
              <a:rPr lang="en-IN" sz="1400" dirty="0"/>
              <a:t>Cash investment</a:t>
            </a:r>
          </a:p>
        </p:txBody>
      </p:sp>
      <p:sp>
        <p:nvSpPr>
          <p:cNvPr id="36" name="TextBox 35">
            <a:extLst>
              <a:ext uri="{FF2B5EF4-FFF2-40B4-BE49-F238E27FC236}">
                <a16:creationId xmlns:a16="http://schemas.microsoft.com/office/drawing/2014/main" id="{1DFCA45F-2E64-8453-DC6C-0D12EFBC3497}"/>
              </a:ext>
            </a:extLst>
          </p:cNvPr>
          <p:cNvSpPr txBox="1"/>
          <p:nvPr/>
        </p:nvSpPr>
        <p:spPr>
          <a:xfrm>
            <a:off x="7159983" y="4494545"/>
            <a:ext cx="2316801" cy="307777"/>
          </a:xfrm>
          <a:prstGeom prst="rect">
            <a:avLst/>
          </a:prstGeom>
          <a:noFill/>
        </p:spPr>
        <p:txBody>
          <a:bodyPr wrap="square" rtlCol="0">
            <a:spAutoFit/>
          </a:bodyPr>
          <a:lstStyle/>
          <a:p>
            <a:r>
              <a:rPr lang="en-IN" sz="1400" dirty="0"/>
              <a:t>Transfers cash consideration</a:t>
            </a:r>
          </a:p>
        </p:txBody>
      </p:sp>
      <p:sp>
        <p:nvSpPr>
          <p:cNvPr id="19" name="TextBox 18">
            <a:extLst>
              <a:ext uri="{FF2B5EF4-FFF2-40B4-BE49-F238E27FC236}">
                <a16:creationId xmlns:a16="http://schemas.microsoft.com/office/drawing/2014/main" id="{176F150C-0B09-5C0D-4E42-D5057AC3CDA5}"/>
              </a:ext>
            </a:extLst>
          </p:cNvPr>
          <p:cNvSpPr txBox="1"/>
          <p:nvPr/>
        </p:nvSpPr>
        <p:spPr>
          <a:xfrm>
            <a:off x="7280088" y="6015040"/>
            <a:ext cx="4101274" cy="646331"/>
          </a:xfrm>
          <a:prstGeom prst="rect">
            <a:avLst/>
          </a:prstGeom>
          <a:noFill/>
        </p:spPr>
        <p:txBody>
          <a:bodyPr wrap="square" rtlCol="0">
            <a:spAutoFit/>
          </a:bodyPr>
          <a:lstStyle/>
          <a:p>
            <a:r>
              <a:rPr lang="en-IN" sz="1200" dirty="0"/>
              <a:t>Source: </a:t>
            </a:r>
            <a:r>
              <a:rPr lang="en-IN" sz="1200" dirty="0">
                <a:hlinkClick r:id="rId7"/>
              </a:rPr>
              <a:t>https://www.motilaloswal.com/site/rreports/HTML/635702158215658667/index.htm</a:t>
            </a:r>
            <a:endParaRPr lang="en-IN" sz="1200" dirty="0"/>
          </a:p>
        </p:txBody>
      </p:sp>
    </p:spTree>
    <p:extLst>
      <p:ext uri="{BB962C8B-B14F-4D97-AF65-F5344CB8AC3E}">
        <p14:creationId xmlns:p14="http://schemas.microsoft.com/office/powerpoint/2010/main" val="41283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87B3D3-D1F4-87B8-4222-AB714571CC9B}"/>
              </a:ext>
            </a:extLst>
          </p:cNvPr>
          <p:cNvSpPr>
            <a:spLocks noGrp="1"/>
          </p:cNvSpPr>
          <p:nvPr>
            <p:ph type="title"/>
          </p:nvPr>
        </p:nvSpPr>
        <p:spPr/>
        <p:txBody>
          <a:bodyPr/>
          <a:lstStyle/>
          <a:p>
            <a:r>
              <a:rPr lang="en-IN" dirty="0"/>
              <a:t>Section 2: Accounting for sale of stressed loans</a:t>
            </a:r>
          </a:p>
        </p:txBody>
      </p:sp>
      <p:sp>
        <p:nvSpPr>
          <p:cNvPr id="8" name="Text Placeholder 7">
            <a:extLst>
              <a:ext uri="{FF2B5EF4-FFF2-40B4-BE49-F238E27FC236}">
                <a16:creationId xmlns:a16="http://schemas.microsoft.com/office/drawing/2014/main" id="{E57F8594-9D17-C69B-E7F6-99363807A2B5}"/>
              </a:ext>
            </a:extLst>
          </p:cNvPr>
          <p:cNvSpPr>
            <a:spLocks noGrp="1"/>
          </p:cNvSpPr>
          <p:nvPr>
            <p:ph type="body" idx="1"/>
          </p:nvPr>
        </p:nvSpPr>
        <p:spPr/>
        <p:txBody>
          <a:bodyPr/>
          <a:lstStyle/>
          <a:p>
            <a:r>
              <a:rPr lang="en-IN" dirty="0"/>
              <a:t>For transferor &amp; Transferee</a:t>
            </a:r>
          </a:p>
        </p:txBody>
      </p:sp>
      <p:sp>
        <p:nvSpPr>
          <p:cNvPr id="5" name="Footer Placeholder 4">
            <a:extLst>
              <a:ext uri="{FF2B5EF4-FFF2-40B4-BE49-F238E27FC236}">
                <a16:creationId xmlns:a16="http://schemas.microsoft.com/office/drawing/2014/main" id="{4949541B-2D4B-0452-4C8D-F13EF5069E38}"/>
              </a:ext>
            </a:extLst>
          </p:cNvPr>
          <p:cNvSpPr>
            <a:spLocks noGrp="1"/>
          </p:cNvSpPr>
          <p:nvPr>
            <p:ph type="ftr" sz="quarter" idx="11"/>
          </p:nvPr>
        </p:nvSpPr>
        <p:spPr/>
        <p:txBody>
          <a:bodyPr/>
          <a:lstStyle/>
          <a:p>
            <a:r>
              <a:rPr lang="en-US"/>
              <a:t>Sale of stressed loans - Accounting and Valuation</a:t>
            </a:r>
            <a:endParaRPr lang="en-US" dirty="0"/>
          </a:p>
        </p:txBody>
      </p:sp>
      <p:sp>
        <p:nvSpPr>
          <p:cNvPr id="6" name="Slide Number Placeholder 5">
            <a:extLst>
              <a:ext uri="{FF2B5EF4-FFF2-40B4-BE49-F238E27FC236}">
                <a16:creationId xmlns:a16="http://schemas.microsoft.com/office/drawing/2014/main" id="{CB5F413C-BB0C-0972-FEA3-98D8B5F15111}"/>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05623560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924</TotalTime>
  <Words>1599</Words>
  <Application>Microsoft Office PowerPoint</Application>
  <PresentationFormat>Widescreen</PresentationFormat>
  <Paragraphs>220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Gill Sans MT</vt:lpstr>
      <vt:lpstr>Wingdings 2</vt:lpstr>
      <vt:lpstr>Dividend</vt:lpstr>
      <vt:lpstr>Sale of stressed loans</vt:lpstr>
      <vt:lpstr>Coverage</vt:lpstr>
      <vt:lpstr>Section 1 – Understanding stressed loans</vt:lpstr>
      <vt:lpstr>What are stressed loans? (1/2)</vt:lpstr>
      <vt:lpstr>What are stressed loans? (2/2)</vt:lpstr>
      <vt:lpstr>Transfer of Stressed Exposures – Motivations?</vt:lpstr>
      <vt:lpstr>How are they sold? (structure)</vt:lpstr>
      <vt:lpstr>Security receipt structure</vt:lpstr>
      <vt:lpstr>Section 2: Accounting for sale of stressed loans</vt:lpstr>
      <vt:lpstr>General overview of accounting aspects</vt:lpstr>
      <vt:lpstr>Accounting in the books of the transferor [1/2] </vt:lpstr>
      <vt:lpstr>Accounting in the books of the transferor [2/2] </vt:lpstr>
      <vt:lpstr>Accounting in the books of the transferee</vt:lpstr>
      <vt:lpstr>De-recognition criteria</vt:lpstr>
      <vt:lpstr>Section 3: Valuation aspects</vt:lpstr>
      <vt:lpstr>Valuation of the loan being transferred/ Security receipts </vt:lpstr>
      <vt:lpstr>Factors considered in valuation of stressed loans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 of stressed loans</dc:title>
  <dc:creator>VKCPL</dc:creator>
  <cp:lastModifiedBy>VKCPL</cp:lastModifiedBy>
  <cp:revision>28</cp:revision>
  <dcterms:created xsi:type="dcterms:W3CDTF">2022-07-25T16:18:06Z</dcterms:created>
  <dcterms:modified xsi:type="dcterms:W3CDTF">2022-08-02T12:17:04Z</dcterms:modified>
</cp:coreProperties>
</file>